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8" r:id="rId1"/>
  </p:sldMasterIdLst>
  <p:sldIdLst>
    <p:sldId id="256" r:id="rId2"/>
    <p:sldId id="257" r:id="rId3"/>
    <p:sldId id="258" r:id="rId4"/>
    <p:sldId id="259" r:id="rId5"/>
    <p:sldId id="260" r:id="rId6"/>
    <p:sldId id="261" r:id="rId7"/>
    <p:sldId id="262" r:id="rId8"/>
    <p:sldId id="270" r:id="rId9"/>
    <p:sldId id="271" r:id="rId10"/>
    <p:sldId id="263" r:id="rId11"/>
    <p:sldId id="264" r:id="rId12"/>
    <p:sldId id="277" r:id="rId13"/>
    <p:sldId id="265" r:id="rId14"/>
    <p:sldId id="266" r:id="rId15"/>
    <p:sldId id="267" r:id="rId16"/>
    <p:sldId id="268" r:id="rId17"/>
    <p:sldId id="269" r:id="rId18"/>
    <p:sldId id="272" r:id="rId19"/>
    <p:sldId id="273" r:id="rId20"/>
    <p:sldId id="274" r:id="rId21"/>
    <p:sldId id="275" r:id="rId22"/>
    <p:sldId id="276"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2" r:id="rId37"/>
    <p:sldId id="293" r:id="rId38"/>
    <p:sldId id="294" r:id="rId39"/>
    <p:sldId id="291" r:id="rId40"/>
    <p:sldId id="295" r:id="rId41"/>
    <p:sldId id="297" r:id="rId42"/>
    <p:sldId id="298" r:id="rId43"/>
    <p:sldId id="299" r:id="rId44"/>
    <p:sldId id="300" r:id="rId45"/>
    <p:sldId id="301" r:id="rId46"/>
    <p:sldId id="305" r:id="rId47"/>
    <p:sldId id="304" r:id="rId48"/>
    <p:sldId id="306" r:id="rId49"/>
    <p:sldId id="307" r:id="rId50"/>
    <p:sldId id="308" r:id="rId51"/>
    <p:sldId id="309" r:id="rId52"/>
    <p:sldId id="310" r:id="rId53"/>
    <p:sldId id="311" r:id="rId54"/>
    <p:sldId id="313" r:id="rId55"/>
    <p:sldId id="314" r:id="rId56"/>
    <p:sldId id="318" r:id="rId57"/>
    <p:sldId id="319" r:id="rId58"/>
    <p:sldId id="320" r:id="rId59"/>
    <p:sldId id="321" r:id="rId60"/>
    <p:sldId id="322" r:id="rId61"/>
    <p:sldId id="323" r:id="rId62"/>
    <p:sldId id="324" r:id="rId63"/>
    <p:sldId id="302" r:id="rId64"/>
    <p:sldId id="303" r:id="rId65"/>
    <p:sldId id="325" r:id="rId66"/>
    <p:sldId id="316" r:id="rId6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1368"/>
    <p:restoredTop sz="86395"/>
  </p:normalViewPr>
  <p:slideViewPr>
    <p:cSldViewPr snapToGrid="0" snapToObjects="1">
      <p:cViewPr varScale="1">
        <p:scale>
          <a:sx n="109" d="100"/>
          <a:sy n="109" d="100"/>
        </p:scale>
        <p:origin x="216" y="200"/>
      </p:cViewPr>
      <p:guideLst/>
    </p:cSldViewPr>
  </p:slideViewPr>
  <p:outlineViewPr>
    <p:cViewPr>
      <p:scale>
        <a:sx n="33" d="100"/>
        <a:sy n="33" d="100"/>
      </p:scale>
      <p:origin x="0" y="-29368"/>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Thursday, January 7,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47701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Thursday, January 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40607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Thursday, January 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80368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Thursday, January 7,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618216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Thursday, January 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96725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Thursday, January 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960757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Thursday, January 7,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980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Thursday, January 7,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778493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Thursday, January 7,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772505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Thursday, January 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029359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Thursday, January 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53615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Thursday, January 7,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1188339334"/>
      </p:ext>
    </p:extLst>
  </p:cSld>
  <p:clrMap bg1="dk1" tx1="lt1" bg2="dk2" tx2="lt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7" r:id="rId6"/>
    <p:sldLayoutId id="2147483842" r:id="rId7"/>
    <p:sldLayoutId id="2147483843" r:id="rId8"/>
    <p:sldLayoutId id="2147483844" r:id="rId9"/>
    <p:sldLayoutId id="2147483846" r:id="rId10"/>
    <p:sldLayoutId id="2147483845"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0C7F09-5319-1C44-BB69-842BEE346ABE}"/>
              </a:ext>
            </a:extLst>
          </p:cNvPr>
          <p:cNvSpPr>
            <a:spLocks noGrp="1"/>
          </p:cNvSpPr>
          <p:nvPr>
            <p:ph type="ctrTitle"/>
          </p:nvPr>
        </p:nvSpPr>
        <p:spPr>
          <a:xfrm>
            <a:off x="720000" y="728663"/>
            <a:ext cx="5015638" cy="2795738"/>
          </a:xfrm>
        </p:spPr>
        <p:txBody>
          <a:bodyPr>
            <a:normAutofit/>
          </a:bodyPr>
          <a:lstStyle/>
          <a:p>
            <a:r>
              <a:rPr lang="en-US" dirty="0" err="1"/>
              <a:t>Udana</a:t>
            </a:r>
            <a:r>
              <a:rPr lang="en-US" dirty="0"/>
              <a:t> 1.10 - </a:t>
            </a:r>
            <a:r>
              <a:rPr lang="en-US" i="1" dirty="0"/>
              <a:t>The </a:t>
            </a:r>
            <a:r>
              <a:rPr lang="en-US" i="1" dirty="0" err="1"/>
              <a:t>Bāhiya</a:t>
            </a:r>
            <a:r>
              <a:rPr lang="en-US" i="1" dirty="0"/>
              <a:t> Sutta</a:t>
            </a:r>
            <a:endParaRPr lang="en-US" dirty="0"/>
          </a:p>
        </p:txBody>
      </p:sp>
      <p:sp>
        <p:nvSpPr>
          <p:cNvPr id="3" name="Subtitle 2">
            <a:extLst>
              <a:ext uri="{FF2B5EF4-FFF2-40B4-BE49-F238E27FC236}">
                <a16:creationId xmlns:a16="http://schemas.microsoft.com/office/drawing/2014/main" id="{747D8ADC-4967-5445-8A2C-36866A2E819B}"/>
              </a:ext>
            </a:extLst>
          </p:cNvPr>
          <p:cNvSpPr>
            <a:spLocks noGrp="1"/>
          </p:cNvSpPr>
          <p:nvPr>
            <p:ph type="subTitle" idx="1"/>
          </p:nvPr>
        </p:nvSpPr>
        <p:spPr>
          <a:xfrm>
            <a:off x="720000" y="3830398"/>
            <a:ext cx="5015638" cy="2298939"/>
          </a:xfrm>
        </p:spPr>
        <p:txBody>
          <a:bodyPr>
            <a:normAutofit/>
          </a:bodyPr>
          <a:lstStyle/>
          <a:p>
            <a:endParaRPr lang="en-US"/>
          </a:p>
        </p:txBody>
      </p:sp>
      <p:pic>
        <p:nvPicPr>
          <p:cNvPr id="4" name="Picture 3">
            <a:extLst>
              <a:ext uri="{FF2B5EF4-FFF2-40B4-BE49-F238E27FC236}">
                <a16:creationId xmlns:a16="http://schemas.microsoft.com/office/drawing/2014/main" id="{20A4D264-5962-4ABD-961A-DA29EC57EE12}"/>
              </a:ext>
            </a:extLst>
          </p:cNvPr>
          <p:cNvPicPr>
            <a:picLocks noChangeAspect="1"/>
          </p:cNvPicPr>
          <p:nvPr/>
        </p:nvPicPr>
        <p:blipFill rotWithShape="1">
          <a:blip r:embed="rId2"/>
          <a:srcRect l="21960" r="20794"/>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3216363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C2270-7830-8449-9AD6-6F350D40C15C}"/>
              </a:ext>
            </a:extLst>
          </p:cNvPr>
          <p:cNvSpPr>
            <a:spLocks noGrp="1"/>
          </p:cNvSpPr>
          <p:nvPr>
            <p:ph type="title"/>
          </p:nvPr>
        </p:nvSpPr>
        <p:spPr/>
        <p:txBody>
          <a:bodyPr/>
          <a:lstStyle/>
          <a:p>
            <a:r>
              <a:rPr lang="en-US" dirty="0"/>
              <a:t>Four Standard Requisites of a Wandering </a:t>
            </a:r>
            <a:r>
              <a:rPr lang="en-US" i="1" dirty="0"/>
              <a:t>bhikkhu</a:t>
            </a:r>
            <a:endParaRPr lang="en-US" dirty="0"/>
          </a:p>
        </p:txBody>
      </p:sp>
      <p:sp>
        <p:nvSpPr>
          <p:cNvPr id="3" name="Content Placeholder 2">
            <a:extLst>
              <a:ext uri="{FF2B5EF4-FFF2-40B4-BE49-F238E27FC236}">
                <a16:creationId xmlns:a16="http://schemas.microsoft.com/office/drawing/2014/main" id="{DD54C392-7284-B945-8791-983645F82AB8}"/>
              </a:ext>
            </a:extLst>
          </p:cNvPr>
          <p:cNvSpPr>
            <a:spLocks noGrp="1"/>
          </p:cNvSpPr>
          <p:nvPr>
            <p:ph idx="1"/>
          </p:nvPr>
        </p:nvSpPr>
        <p:spPr/>
        <p:txBody>
          <a:bodyPr>
            <a:normAutofit/>
          </a:bodyPr>
          <a:lstStyle/>
          <a:p>
            <a:pPr marL="0" indent="0">
              <a:buNone/>
            </a:pPr>
            <a:r>
              <a:rPr lang="en-US" sz="2400" dirty="0"/>
              <a:t> </a:t>
            </a:r>
            <a:r>
              <a:rPr lang="en-US" sz="2400" i="1" dirty="0" err="1"/>
              <a:t>cīvarapiṇḍapātasenāsanagilānapaccayabhesajjaparikkhārānaṃ</a:t>
            </a:r>
            <a:r>
              <a:rPr lang="en-US" sz="2400" i="1" dirty="0"/>
              <a:t> = </a:t>
            </a:r>
            <a:r>
              <a:rPr lang="en-US" sz="2400" b="1" i="1" dirty="0" err="1"/>
              <a:t>cīvara</a:t>
            </a:r>
            <a:r>
              <a:rPr lang="en-US" sz="2400" dirty="0"/>
              <a:t> is the (upper) robe of a Buddhist mendicant and is the first one of the set of four standard requisites of a wandering </a:t>
            </a:r>
            <a:r>
              <a:rPr lang="en-US" sz="2400" i="1" dirty="0"/>
              <a:t>bhikkhu</a:t>
            </a:r>
            <a:r>
              <a:rPr lang="en-US" sz="2400" dirty="0"/>
              <a:t>, namely, </a:t>
            </a:r>
            <a:r>
              <a:rPr lang="en-US" sz="2400" b="1" i="1" dirty="0" err="1"/>
              <a:t>piṇḍapāta</a:t>
            </a:r>
            <a:r>
              <a:rPr lang="en-US" sz="2400" dirty="0"/>
              <a:t> alms-bowl, </a:t>
            </a:r>
            <a:r>
              <a:rPr lang="en-US" sz="2400" b="1" i="1" dirty="0" err="1"/>
              <a:t>senāsana</a:t>
            </a:r>
            <a:r>
              <a:rPr lang="en-US" sz="2400" dirty="0"/>
              <a:t> lodging, a place to sleep at, </a:t>
            </a:r>
            <a:r>
              <a:rPr lang="en-US" sz="2400" b="1" i="1" dirty="0" err="1"/>
              <a:t>gilānapaccaya</a:t>
            </a:r>
            <a:r>
              <a:rPr lang="en-US" sz="2400" dirty="0"/>
              <a:t> + </a:t>
            </a:r>
            <a:r>
              <a:rPr lang="en-US" sz="2400" b="1" i="1" dirty="0" err="1"/>
              <a:t>bhesajja</a:t>
            </a:r>
            <a:r>
              <a:rPr lang="en-US" sz="2400" dirty="0"/>
              <a:t> + </a:t>
            </a:r>
            <a:r>
              <a:rPr lang="en-US" sz="2400" b="1" i="1" dirty="0" err="1"/>
              <a:t>parikkhāra</a:t>
            </a:r>
            <a:r>
              <a:rPr lang="en-US" sz="2400" dirty="0"/>
              <a:t> medicinal requirements for use in sickness or requisite medicines for attending to sickness.</a:t>
            </a:r>
          </a:p>
        </p:txBody>
      </p:sp>
    </p:spTree>
    <p:extLst>
      <p:ext uri="{BB962C8B-B14F-4D97-AF65-F5344CB8AC3E}">
        <p14:creationId xmlns:p14="http://schemas.microsoft.com/office/powerpoint/2010/main" val="1823313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50CE69-1032-5F4F-9202-7E2141CA74F6}"/>
              </a:ext>
            </a:extLst>
          </p:cNvPr>
          <p:cNvSpPr>
            <a:spLocks noGrp="1"/>
          </p:cNvSpPr>
          <p:nvPr>
            <p:ph idx="1"/>
          </p:nvPr>
        </p:nvSpPr>
        <p:spPr/>
        <p:txBody>
          <a:bodyPr>
            <a:normAutofit/>
          </a:bodyPr>
          <a:lstStyle/>
          <a:p>
            <a:pPr marL="0" indent="0">
              <a:buNone/>
            </a:pPr>
            <a:r>
              <a:rPr lang="en-US" sz="2400" i="1" dirty="0"/>
              <a:t>Then when </a:t>
            </a:r>
            <a:r>
              <a:rPr lang="en-US" sz="2400" i="1" dirty="0" err="1"/>
              <a:t>Bāhiya</a:t>
            </a:r>
            <a:r>
              <a:rPr lang="en-US" sz="2400" i="1" dirty="0"/>
              <a:t> of the Bark Robe had gone into hiding, into seclusion, this reflection arose in his mind: “Now, among those in the world who are arahants, or have entered the path to arahantship, I must be one of them.”</a:t>
            </a:r>
          </a:p>
        </p:txBody>
      </p:sp>
    </p:spTree>
    <p:extLst>
      <p:ext uri="{BB962C8B-B14F-4D97-AF65-F5344CB8AC3E}">
        <p14:creationId xmlns:p14="http://schemas.microsoft.com/office/powerpoint/2010/main" val="1261620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BA1D4-3EE6-7541-8F5E-CE01BF2348F6}"/>
              </a:ext>
            </a:extLst>
          </p:cNvPr>
          <p:cNvSpPr>
            <a:spLocks noGrp="1"/>
          </p:cNvSpPr>
          <p:nvPr>
            <p:ph type="title"/>
          </p:nvPr>
        </p:nvSpPr>
        <p:spPr/>
        <p:txBody>
          <a:bodyPr/>
          <a:lstStyle/>
          <a:p>
            <a:r>
              <a:rPr lang="en-US" i="1" dirty="0"/>
              <a:t>Arahant / </a:t>
            </a:r>
            <a:r>
              <a:rPr lang="en-US" i="1" dirty="0" err="1"/>
              <a:t>arahat</a:t>
            </a:r>
            <a:endParaRPr lang="en-US" dirty="0"/>
          </a:p>
        </p:txBody>
      </p:sp>
      <p:sp>
        <p:nvSpPr>
          <p:cNvPr id="3" name="Content Placeholder 2">
            <a:extLst>
              <a:ext uri="{FF2B5EF4-FFF2-40B4-BE49-F238E27FC236}">
                <a16:creationId xmlns:a16="http://schemas.microsoft.com/office/drawing/2014/main" id="{1BDC8662-5C67-F34B-8897-19DF2360B921}"/>
              </a:ext>
            </a:extLst>
          </p:cNvPr>
          <p:cNvSpPr>
            <a:spLocks noGrp="1"/>
          </p:cNvSpPr>
          <p:nvPr>
            <p:ph idx="1"/>
          </p:nvPr>
        </p:nvSpPr>
        <p:spPr>
          <a:xfrm>
            <a:off x="719997" y="2611174"/>
            <a:ext cx="10728325" cy="3227375"/>
          </a:xfrm>
        </p:spPr>
        <p:txBody>
          <a:bodyPr>
            <a:normAutofit/>
          </a:bodyPr>
          <a:lstStyle/>
          <a:p>
            <a:pPr marL="0" indent="0">
              <a:buNone/>
            </a:pPr>
            <a:r>
              <a:rPr lang="en-US" sz="2400" dirty="0"/>
              <a:t>Before Buddhism, used as honorific title of high officials like the English “Your Worship;” at the rise of Buddhism applied popularly to all ascetics. Adopted by the Buddhists, as one who has realized </a:t>
            </a:r>
            <a:r>
              <a:rPr lang="en-US" sz="2400" dirty="0" err="1"/>
              <a:t>Nirvāṇa</a:t>
            </a:r>
            <a:r>
              <a:rPr lang="en-US" sz="2400" dirty="0"/>
              <a:t>; one for whom the </a:t>
            </a:r>
            <a:r>
              <a:rPr lang="en-US" sz="2400" i="1" dirty="0" err="1"/>
              <a:t>āsava</a:t>
            </a:r>
            <a:r>
              <a:rPr lang="en-US" sz="2400" dirty="0" err="1"/>
              <a:t>s</a:t>
            </a:r>
            <a:r>
              <a:rPr lang="en-US" sz="2400" dirty="0"/>
              <a:t> are destroyed and who is no longer liable to rebirth,</a:t>
            </a:r>
          </a:p>
        </p:txBody>
      </p:sp>
    </p:spTree>
    <p:extLst>
      <p:ext uri="{BB962C8B-B14F-4D97-AF65-F5344CB8AC3E}">
        <p14:creationId xmlns:p14="http://schemas.microsoft.com/office/powerpoint/2010/main" val="1082318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319D3D-2A49-044A-AB4C-00135B5F3CCC}"/>
              </a:ext>
            </a:extLst>
          </p:cNvPr>
          <p:cNvSpPr>
            <a:spLocks noGrp="1"/>
          </p:cNvSpPr>
          <p:nvPr>
            <p:ph idx="1"/>
          </p:nvPr>
        </p:nvSpPr>
        <p:spPr>
          <a:xfrm>
            <a:off x="731837" y="2452148"/>
            <a:ext cx="10728325" cy="3227375"/>
          </a:xfrm>
        </p:spPr>
        <p:txBody>
          <a:bodyPr>
            <a:normAutofit/>
          </a:bodyPr>
          <a:lstStyle/>
          <a:p>
            <a:pPr marL="0" indent="0">
              <a:buNone/>
            </a:pPr>
            <a:r>
              <a:rPr lang="en-US" sz="2400" i="1" dirty="0"/>
              <a:t>Then a </a:t>
            </a:r>
            <a:r>
              <a:rPr lang="en-US" sz="2400" i="1" dirty="0" err="1"/>
              <a:t>devatā</a:t>
            </a:r>
            <a:r>
              <a:rPr lang="en-US" sz="2400" i="1" dirty="0"/>
              <a:t>, who was a former blood-relative of </a:t>
            </a:r>
            <a:r>
              <a:rPr lang="en-US" sz="2400" i="1" dirty="0" err="1"/>
              <a:t>Bāhiya</a:t>
            </a:r>
            <a:r>
              <a:rPr lang="en-US" sz="2400" i="1" dirty="0"/>
              <a:t> of the Bark Robe, being compassionate and desiring his welfare, knowing with the </a:t>
            </a:r>
            <a:r>
              <a:rPr lang="en-US" sz="2400" i="1" dirty="0" err="1"/>
              <a:t>devatā’s</a:t>
            </a:r>
            <a:r>
              <a:rPr lang="en-US" sz="2400" i="1" dirty="0"/>
              <a:t> own mind the reflection in the mind of </a:t>
            </a:r>
            <a:r>
              <a:rPr lang="en-US" sz="2400" i="1" dirty="0" err="1"/>
              <a:t>Bāhiya</a:t>
            </a:r>
            <a:r>
              <a:rPr lang="en-US" sz="2400" i="1" dirty="0"/>
              <a:t> of the Bark Robe, went to </a:t>
            </a:r>
            <a:r>
              <a:rPr lang="en-US" sz="2400" i="1" dirty="0" err="1"/>
              <a:t>Bāhiya</a:t>
            </a:r>
            <a:r>
              <a:rPr lang="en-US" sz="2400" i="1" dirty="0"/>
              <a:t> of the Bark Robe, and after going, said this to </a:t>
            </a:r>
            <a:r>
              <a:rPr lang="en-US" sz="2400" i="1" dirty="0" err="1"/>
              <a:t>Bāhiya</a:t>
            </a:r>
            <a:r>
              <a:rPr lang="en-US" sz="2400" i="1" dirty="0"/>
              <a:t> of the Bark Robe:</a:t>
            </a:r>
          </a:p>
        </p:txBody>
      </p:sp>
    </p:spTree>
    <p:extLst>
      <p:ext uri="{BB962C8B-B14F-4D97-AF65-F5344CB8AC3E}">
        <p14:creationId xmlns:p14="http://schemas.microsoft.com/office/powerpoint/2010/main" val="4255930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1FF5E-4890-8647-B016-2ED1FA7EFEA3}"/>
              </a:ext>
            </a:extLst>
          </p:cNvPr>
          <p:cNvSpPr>
            <a:spLocks noGrp="1"/>
          </p:cNvSpPr>
          <p:nvPr>
            <p:ph type="title"/>
          </p:nvPr>
        </p:nvSpPr>
        <p:spPr>
          <a:xfrm>
            <a:off x="646335" y="410478"/>
            <a:ext cx="10728322" cy="593374"/>
          </a:xfrm>
        </p:spPr>
        <p:txBody>
          <a:bodyPr/>
          <a:lstStyle/>
          <a:p>
            <a:r>
              <a:rPr lang="en-US" i="1" dirty="0" err="1"/>
              <a:t>devatā</a:t>
            </a:r>
            <a:endParaRPr lang="en-US" dirty="0"/>
          </a:p>
        </p:txBody>
      </p:sp>
      <p:sp>
        <p:nvSpPr>
          <p:cNvPr id="3" name="Content Placeholder 2">
            <a:extLst>
              <a:ext uri="{FF2B5EF4-FFF2-40B4-BE49-F238E27FC236}">
                <a16:creationId xmlns:a16="http://schemas.microsoft.com/office/drawing/2014/main" id="{D2A0D13B-4E6C-304E-AFE5-C79BF4CA6459}"/>
              </a:ext>
            </a:extLst>
          </p:cNvPr>
          <p:cNvSpPr>
            <a:spLocks noGrp="1"/>
          </p:cNvSpPr>
          <p:nvPr>
            <p:ph idx="1"/>
          </p:nvPr>
        </p:nvSpPr>
        <p:spPr>
          <a:xfrm>
            <a:off x="646335" y="2852531"/>
            <a:ext cx="10875652" cy="2027583"/>
          </a:xfrm>
        </p:spPr>
        <p:txBody>
          <a:bodyPr>
            <a:normAutofit/>
          </a:bodyPr>
          <a:lstStyle/>
          <a:p>
            <a:pPr marL="0" indent="0">
              <a:buNone/>
            </a:pPr>
            <a:r>
              <a:rPr lang="en-US" sz="2400" b="1" i="1" dirty="0" err="1"/>
              <a:t>Devatā</a:t>
            </a:r>
            <a:r>
              <a:rPr lang="en-US" sz="2400" dirty="0"/>
              <a:t> (f.) = a deity; a god (male or female); often identified with the various groups of </a:t>
            </a:r>
            <a:r>
              <a:rPr lang="en-US" sz="2400" i="1" dirty="0"/>
              <a:t>devas; </a:t>
            </a:r>
            <a:r>
              <a:rPr lang="en-US" sz="2400" dirty="0"/>
              <a:t>but more often a god or spirit living on earth close to men, in trees, rivers, buildings, etc. . (Cone).  = divinity; divine being, deity, fairy (PTS)</a:t>
            </a:r>
          </a:p>
        </p:txBody>
      </p:sp>
    </p:spTree>
    <p:extLst>
      <p:ext uri="{BB962C8B-B14F-4D97-AF65-F5344CB8AC3E}">
        <p14:creationId xmlns:p14="http://schemas.microsoft.com/office/powerpoint/2010/main" val="3609887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5B4C9-201D-6E4D-8EBA-7AF3936FDFA1}"/>
              </a:ext>
            </a:extLst>
          </p:cNvPr>
          <p:cNvSpPr>
            <a:spLocks noGrp="1"/>
          </p:cNvSpPr>
          <p:nvPr>
            <p:ph type="title"/>
          </p:nvPr>
        </p:nvSpPr>
        <p:spPr>
          <a:xfrm>
            <a:off x="719997" y="638281"/>
            <a:ext cx="10728322" cy="1170641"/>
          </a:xfrm>
        </p:spPr>
        <p:txBody>
          <a:bodyPr>
            <a:normAutofit fontScale="90000"/>
          </a:bodyPr>
          <a:lstStyle/>
          <a:p>
            <a:r>
              <a:rPr lang="en-US" dirty="0"/>
              <a:t>The </a:t>
            </a:r>
            <a:r>
              <a:rPr lang="en-US" i="1" dirty="0"/>
              <a:t>devata </a:t>
            </a:r>
            <a:r>
              <a:rPr lang="en-US" dirty="0"/>
              <a:t>said this to </a:t>
            </a:r>
            <a:r>
              <a:rPr lang="en-US" dirty="0" err="1"/>
              <a:t>Bāhiya</a:t>
            </a:r>
            <a:r>
              <a:rPr lang="en-US" i="1" dirty="0"/>
              <a:t> </a:t>
            </a:r>
            <a:r>
              <a:rPr lang="en-US" dirty="0"/>
              <a:t>of the Bark Robe:</a:t>
            </a:r>
            <a:br>
              <a:rPr lang="en-US" dirty="0"/>
            </a:br>
            <a:br>
              <a:rPr lang="en-US" dirty="0"/>
            </a:br>
            <a:endParaRPr lang="en-US" dirty="0"/>
          </a:p>
        </p:txBody>
      </p:sp>
      <p:sp>
        <p:nvSpPr>
          <p:cNvPr id="3" name="Content Placeholder 2">
            <a:extLst>
              <a:ext uri="{FF2B5EF4-FFF2-40B4-BE49-F238E27FC236}">
                <a16:creationId xmlns:a16="http://schemas.microsoft.com/office/drawing/2014/main" id="{E8C360D8-A69B-494A-98D3-723B89AE0A2D}"/>
              </a:ext>
            </a:extLst>
          </p:cNvPr>
          <p:cNvSpPr>
            <a:spLocks noGrp="1"/>
          </p:cNvSpPr>
          <p:nvPr>
            <p:ph idx="1"/>
          </p:nvPr>
        </p:nvSpPr>
        <p:spPr>
          <a:xfrm>
            <a:off x="719994" y="2800018"/>
            <a:ext cx="10728325" cy="1682530"/>
          </a:xfrm>
        </p:spPr>
        <p:txBody>
          <a:bodyPr>
            <a:normAutofit/>
          </a:bodyPr>
          <a:lstStyle/>
          <a:p>
            <a:pPr marL="0" indent="0">
              <a:buNone/>
            </a:pPr>
            <a:r>
              <a:rPr lang="en-US" sz="2400" i="1" dirty="0"/>
              <a:t>“You are certainly not an arahant, </a:t>
            </a:r>
            <a:r>
              <a:rPr lang="en-US" sz="2400" i="1" dirty="0" err="1"/>
              <a:t>Bāhiya</a:t>
            </a:r>
            <a:r>
              <a:rPr lang="en-US" sz="2400" i="1" dirty="0"/>
              <a:t>. Nor have you entered the path to arahantship. This practice of yours is not one whereby you could be an arahant, or one who has entered the path to arahantship.”</a:t>
            </a:r>
          </a:p>
        </p:txBody>
      </p:sp>
    </p:spTree>
    <p:extLst>
      <p:ext uri="{BB962C8B-B14F-4D97-AF65-F5344CB8AC3E}">
        <p14:creationId xmlns:p14="http://schemas.microsoft.com/office/powerpoint/2010/main" val="992808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CC70B-B106-3C4F-A210-0ADE4052DECA}"/>
              </a:ext>
            </a:extLst>
          </p:cNvPr>
          <p:cNvSpPr>
            <a:spLocks noGrp="1"/>
          </p:cNvSpPr>
          <p:nvPr>
            <p:ph type="title"/>
          </p:nvPr>
        </p:nvSpPr>
        <p:spPr/>
        <p:txBody>
          <a:bodyPr/>
          <a:lstStyle/>
          <a:p>
            <a:r>
              <a:rPr lang="en-US" dirty="0" err="1"/>
              <a:t>Bāhiya</a:t>
            </a:r>
            <a:r>
              <a:rPr lang="en-US" dirty="0"/>
              <a:t> then asked:</a:t>
            </a:r>
          </a:p>
        </p:txBody>
      </p:sp>
      <p:sp>
        <p:nvSpPr>
          <p:cNvPr id="3" name="Content Placeholder 2">
            <a:extLst>
              <a:ext uri="{FF2B5EF4-FFF2-40B4-BE49-F238E27FC236}">
                <a16:creationId xmlns:a16="http://schemas.microsoft.com/office/drawing/2014/main" id="{594684D7-3CDC-7E4E-8066-BCF7C9688ED0}"/>
              </a:ext>
            </a:extLst>
          </p:cNvPr>
          <p:cNvSpPr>
            <a:spLocks noGrp="1"/>
          </p:cNvSpPr>
          <p:nvPr>
            <p:ph idx="1"/>
          </p:nvPr>
        </p:nvSpPr>
        <p:spPr>
          <a:xfrm>
            <a:off x="719997" y="2998800"/>
            <a:ext cx="10728325" cy="1652713"/>
          </a:xfrm>
        </p:spPr>
        <p:txBody>
          <a:bodyPr>
            <a:normAutofit/>
          </a:bodyPr>
          <a:lstStyle/>
          <a:p>
            <a:pPr marL="0" indent="0">
              <a:buNone/>
            </a:pPr>
            <a:r>
              <a:rPr lang="en-US" sz="2400" i="1" dirty="0"/>
              <a:t>“Then who now in this world with its devas are arahants, or have entered the path to arahantship?”</a:t>
            </a:r>
          </a:p>
        </p:txBody>
      </p:sp>
    </p:spTree>
    <p:extLst>
      <p:ext uri="{BB962C8B-B14F-4D97-AF65-F5344CB8AC3E}">
        <p14:creationId xmlns:p14="http://schemas.microsoft.com/office/powerpoint/2010/main" val="2996772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1744B-A25C-EB43-B443-BDB11556DF82}"/>
              </a:ext>
            </a:extLst>
          </p:cNvPr>
          <p:cNvSpPr>
            <a:spLocks noGrp="1"/>
          </p:cNvSpPr>
          <p:nvPr>
            <p:ph type="title"/>
          </p:nvPr>
        </p:nvSpPr>
        <p:spPr>
          <a:xfrm>
            <a:off x="720000" y="619200"/>
            <a:ext cx="10728322" cy="1477328"/>
          </a:xfrm>
        </p:spPr>
        <p:txBody>
          <a:bodyPr/>
          <a:lstStyle/>
          <a:p>
            <a:r>
              <a:rPr lang="en-US" dirty="0"/>
              <a:t>The </a:t>
            </a:r>
            <a:r>
              <a:rPr lang="en-US" i="1" dirty="0"/>
              <a:t>devata Answered:</a:t>
            </a:r>
            <a:endParaRPr lang="en-US" dirty="0"/>
          </a:p>
        </p:txBody>
      </p:sp>
      <p:sp>
        <p:nvSpPr>
          <p:cNvPr id="3" name="Content Placeholder 2">
            <a:extLst>
              <a:ext uri="{FF2B5EF4-FFF2-40B4-BE49-F238E27FC236}">
                <a16:creationId xmlns:a16="http://schemas.microsoft.com/office/drawing/2014/main" id="{A120EF81-7AC7-504D-A18E-A1967ED9DEB8}"/>
              </a:ext>
            </a:extLst>
          </p:cNvPr>
          <p:cNvSpPr>
            <a:spLocks noGrp="1"/>
          </p:cNvSpPr>
          <p:nvPr>
            <p:ph idx="1"/>
          </p:nvPr>
        </p:nvSpPr>
        <p:spPr/>
        <p:txBody>
          <a:bodyPr>
            <a:normAutofit/>
          </a:bodyPr>
          <a:lstStyle/>
          <a:p>
            <a:pPr marL="0" indent="0">
              <a:buNone/>
            </a:pPr>
            <a:r>
              <a:rPr lang="en-US" sz="2400" i="1" dirty="0"/>
              <a:t>“There is, </a:t>
            </a:r>
            <a:r>
              <a:rPr lang="en-US" sz="2400" i="1" dirty="0" err="1"/>
              <a:t>Bāhiya</a:t>
            </a:r>
            <a:r>
              <a:rPr lang="en-US" sz="2400" i="1" dirty="0"/>
              <a:t>, in the northern countries a town by the name of Sāvatthī. There the </a:t>
            </a:r>
            <a:r>
              <a:rPr lang="en-US" sz="2400" i="1" dirty="0" err="1"/>
              <a:t>bhagavā</a:t>
            </a:r>
            <a:r>
              <a:rPr lang="en-US" sz="2400" i="1" dirty="0"/>
              <a:t>, (the Fortunate One), dwells at the present time who is an arahant, a </a:t>
            </a:r>
            <a:r>
              <a:rPr lang="en-US" sz="2400" i="1" dirty="0" err="1"/>
              <a:t>sammāsambuddho</a:t>
            </a:r>
            <a:r>
              <a:rPr lang="en-US" sz="2400" i="1" dirty="0"/>
              <a:t> (Perfectly Fully-Enlightened One). He, </a:t>
            </a:r>
            <a:r>
              <a:rPr lang="en-US" sz="2400" i="1" dirty="0" err="1"/>
              <a:t>Bāhiya</a:t>
            </a:r>
            <a:r>
              <a:rPr lang="en-US" sz="2400" i="1" dirty="0"/>
              <a:t>, the </a:t>
            </a:r>
            <a:r>
              <a:rPr lang="en-US" sz="2400" i="1" dirty="0" err="1"/>
              <a:t>bhagavā</a:t>
            </a:r>
            <a:r>
              <a:rPr lang="en-US" sz="2400" i="1" dirty="0"/>
              <a:t>, is certainly an arahant, and one who teaches the Dharma for attaining arahantship.”</a:t>
            </a:r>
          </a:p>
        </p:txBody>
      </p:sp>
    </p:spTree>
    <p:extLst>
      <p:ext uri="{BB962C8B-B14F-4D97-AF65-F5344CB8AC3E}">
        <p14:creationId xmlns:p14="http://schemas.microsoft.com/office/powerpoint/2010/main" val="967462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769494-0E6C-B443-9DCB-8F27A156E82C}"/>
              </a:ext>
            </a:extLst>
          </p:cNvPr>
          <p:cNvSpPr>
            <a:spLocks noGrp="1"/>
          </p:cNvSpPr>
          <p:nvPr>
            <p:ph idx="1"/>
          </p:nvPr>
        </p:nvSpPr>
        <p:spPr>
          <a:xfrm>
            <a:off x="650426" y="2770200"/>
            <a:ext cx="10728325" cy="2288817"/>
          </a:xfrm>
        </p:spPr>
        <p:txBody>
          <a:bodyPr>
            <a:normAutofit/>
          </a:bodyPr>
          <a:lstStyle/>
          <a:p>
            <a:pPr marL="0" indent="0">
              <a:buNone/>
            </a:pPr>
            <a:r>
              <a:rPr lang="en-US" sz="2400" i="1" dirty="0"/>
              <a:t>Then </a:t>
            </a:r>
            <a:r>
              <a:rPr lang="en-US" sz="2400" i="1" dirty="0" err="1"/>
              <a:t>Bāhiya</a:t>
            </a:r>
            <a:r>
              <a:rPr lang="en-US" sz="2400" i="1" dirty="0"/>
              <a:t> of the Bark Robe being profoundly stirred by the words of that </a:t>
            </a:r>
            <a:r>
              <a:rPr lang="en-US" sz="2400" i="1" dirty="0" err="1"/>
              <a:t>devatā</a:t>
            </a:r>
            <a:r>
              <a:rPr lang="en-US" sz="2400" i="1" dirty="0"/>
              <a:t>, immediately departed from </a:t>
            </a:r>
            <a:r>
              <a:rPr lang="en-US" sz="2400" i="1" dirty="0" err="1"/>
              <a:t>Suppāraka</a:t>
            </a:r>
            <a:r>
              <a:rPr lang="en-US" sz="2400" i="1" dirty="0"/>
              <a:t>, and staying for only one night in every place, went to Sāvatthī, Jeta’s Wood, and to Anāthapiṇḍika’s monastery. </a:t>
            </a:r>
          </a:p>
        </p:txBody>
      </p:sp>
    </p:spTree>
    <p:extLst>
      <p:ext uri="{BB962C8B-B14F-4D97-AF65-F5344CB8AC3E}">
        <p14:creationId xmlns:p14="http://schemas.microsoft.com/office/powerpoint/2010/main" val="3260902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D73CD-A652-6844-9140-6730C8AD1CC2}"/>
              </a:ext>
            </a:extLst>
          </p:cNvPr>
          <p:cNvSpPr>
            <a:spLocks noGrp="1"/>
          </p:cNvSpPr>
          <p:nvPr>
            <p:ph type="title"/>
          </p:nvPr>
        </p:nvSpPr>
        <p:spPr>
          <a:xfrm>
            <a:off x="720000" y="619200"/>
            <a:ext cx="10728322" cy="941243"/>
          </a:xfrm>
        </p:spPr>
        <p:txBody>
          <a:bodyPr/>
          <a:lstStyle/>
          <a:p>
            <a:r>
              <a:rPr lang="en-US" dirty="0"/>
              <a:t>One Night Sojourn</a:t>
            </a:r>
          </a:p>
        </p:txBody>
      </p:sp>
      <p:sp>
        <p:nvSpPr>
          <p:cNvPr id="3" name="Content Placeholder 2">
            <a:extLst>
              <a:ext uri="{FF2B5EF4-FFF2-40B4-BE49-F238E27FC236}">
                <a16:creationId xmlns:a16="http://schemas.microsoft.com/office/drawing/2014/main" id="{E6579C57-231A-5A48-9749-4DFB70C46A94}"/>
              </a:ext>
            </a:extLst>
          </p:cNvPr>
          <p:cNvSpPr>
            <a:spLocks noGrp="1"/>
          </p:cNvSpPr>
          <p:nvPr>
            <p:ph idx="1"/>
          </p:nvPr>
        </p:nvSpPr>
        <p:spPr>
          <a:xfrm>
            <a:off x="719997" y="2007705"/>
            <a:ext cx="10728325" cy="3369364"/>
          </a:xfrm>
        </p:spPr>
        <p:txBody>
          <a:bodyPr>
            <a:noAutofit/>
          </a:bodyPr>
          <a:lstStyle/>
          <a:p>
            <a:pPr marL="0" indent="0">
              <a:buNone/>
            </a:pPr>
            <a:r>
              <a:rPr lang="en-US" sz="2400" i="1" dirty="0"/>
              <a:t>eka-</a:t>
            </a:r>
            <a:r>
              <a:rPr lang="en-US" sz="2400" i="1" dirty="0" err="1"/>
              <a:t>ratti</a:t>
            </a:r>
            <a:r>
              <a:rPr lang="en-US" sz="2400" i="1" dirty="0"/>
              <a:t>-</a:t>
            </a:r>
            <a:r>
              <a:rPr lang="en-US" sz="2400" i="1" dirty="0" err="1"/>
              <a:t>parivāsena</a:t>
            </a:r>
            <a:r>
              <a:rPr lang="en-US" sz="2400" dirty="0"/>
              <a:t> = one + night + sojourn. However, the Commentarial tradition prefers </a:t>
            </a:r>
            <a:r>
              <a:rPr lang="en-US" sz="2400" dirty="0" err="1"/>
              <a:t>Thānassaro</a:t>
            </a:r>
            <a:r>
              <a:rPr lang="en-US" sz="2400" dirty="0"/>
              <a:t> Bhikkhu’s “Then </a:t>
            </a:r>
            <a:r>
              <a:rPr lang="en-US" sz="2400" dirty="0" err="1"/>
              <a:t>Bāhiya</a:t>
            </a:r>
            <a:r>
              <a:rPr lang="en-US" sz="2400" dirty="0"/>
              <a:t>, deeply chastened by the </a:t>
            </a:r>
            <a:r>
              <a:rPr lang="en-US" sz="2400" i="1" dirty="0" err="1"/>
              <a:t>devatā</a:t>
            </a:r>
            <a:r>
              <a:rPr lang="en-US" sz="2400" dirty="0"/>
              <a:t>, left </a:t>
            </a:r>
            <a:r>
              <a:rPr lang="en-US" sz="2400" i="1" dirty="0" err="1"/>
              <a:t>Suppāraka</a:t>
            </a:r>
            <a:r>
              <a:rPr lang="en-US" sz="2400" dirty="0"/>
              <a:t> right then and, in the space of one night, went all the way to where the Blessed One was staying near </a:t>
            </a:r>
            <a:r>
              <a:rPr lang="en-US" sz="2400" i="1" dirty="0"/>
              <a:t>Sāvatthī</a:t>
            </a:r>
            <a:r>
              <a:rPr lang="en-US" sz="2400" dirty="0"/>
              <a:t> at Jeta's Grove, </a:t>
            </a:r>
            <a:r>
              <a:rPr lang="en-US" sz="2400" i="1" dirty="0"/>
              <a:t>Anāthapiṇḍika's</a:t>
            </a:r>
            <a:r>
              <a:rPr lang="en-US" sz="2400" dirty="0"/>
              <a:t> monastery.” </a:t>
            </a:r>
            <a:r>
              <a:rPr lang="en-US" sz="2400" dirty="0" err="1"/>
              <a:t>Thānassaro</a:t>
            </a:r>
            <a:r>
              <a:rPr lang="en-US" sz="2400" dirty="0"/>
              <a:t> explains that the Commentary prefers this translation, “noting that the distance between </a:t>
            </a:r>
            <a:r>
              <a:rPr lang="en-US" sz="2400" i="1" dirty="0" err="1"/>
              <a:t>Suppāraka</a:t>
            </a:r>
            <a:r>
              <a:rPr lang="en-US" sz="2400" dirty="0"/>
              <a:t> and </a:t>
            </a:r>
            <a:r>
              <a:rPr lang="en-US" sz="2400" i="1" dirty="0"/>
              <a:t>Sāvatthī</a:t>
            </a:r>
            <a:r>
              <a:rPr lang="en-US" sz="2400" dirty="0"/>
              <a:t> amounts to 120 leagues, or approximately 1,200 miles. </a:t>
            </a:r>
          </a:p>
        </p:txBody>
      </p:sp>
    </p:spTree>
    <p:extLst>
      <p:ext uri="{BB962C8B-B14F-4D97-AF65-F5344CB8AC3E}">
        <p14:creationId xmlns:p14="http://schemas.microsoft.com/office/powerpoint/2010/main" val="1282954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26E708DA-4028-F243-BF38-E77BD264A57F}"/>
              </a:ext>
            </a:extLst>
          </p:cNvPr>
          <p:cNvSpPr>
            <a:spLocks noGrp="1"/>
          </p:cNvSpPr>
          <p:nvPr>
            <p:ph idx="1"/>
          </p:nvPr>
        </p:nvSpPr>
        <p:spPr>
          <a:xfrm>
            <a:off x="662263" y="3008740"/>
            <a:ext cx="10728325" cy="1205452"/>
          </a:xfrm>
        </p:spPr>
        <p:txBody>
          <a:bodyPr/>
          <a:lstStyle/>
          <a:p>
            <a:pPr marL="0" indent="0">
              <a:buNone/>
            </a:pPr>
            <a:r>
              <a:rPr lang="en-US" sz="2400" i="1" dirty="0"/>
              <a:t>Thus, it was heard by me: On one occasion when the Lord was dwelling near Sāvatthī, in Jeta’s Grove, at Anāthapiṇḍika’s monastery.</a:t>
            </a:r>
          </a:p>
          <a:p>
            <a:pPr marL="0" indent="0">
              <a:buNone/>
            </a:pPr>
            <a:endParaRPr lang="en-US" dirty="0"/>
          </a:p>
        </p:txBody>
      </p:sp>
    </p:spTree>
    <p:extLst>
      <p:ext uri="{BB962C8B-B14F-4D97-AF65-F5344CB8AC3E}">
        <p14:creationId xmlns:p14="http://schemas.microsoft.com/office/powerpoint/2010/main" val="6456519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A26771-6AD3-6741-A01E-444F11C72D6B}"/>
              </a:ext>
            </a:extLst>
          </p:cNvPr>
          <p:cNvSpPr>
            <a:spLocks noGrp="1"/>
          </p:cNvSpPr>
          <p:nvPr>
            <p:ph idx="1"/>
          </p:nvPr>
        </p:nvSpPr>
        <p:spPr>
          <a:xfrm>
            <a:off x="731837" y="2889470"/>
            <a:ext cx="10728325" cy="1801800"/>
          </a:xfrm>
        </p:spPr>
        <p:txBody>
          <a:bodyPr>
            <a:normAutofit/>
          </a:bodyPr>
          <a:lstStyle/>
          <a:p>
            <a:pPr marL="0" indent="0">
              <a:buNone/>
            </a:pPr>
            <a:r>
              <a:rPr lang="en-US" sz="2400" i="1" dirty="0"/>
              <a:t>Then at that time many bhikkhus were walking up and down in meditation in the open air. Then </a:t>
            </a:r>
            <a:r>
              <a:rPr lang="en-US" sz="2400" i="1" dirty="0" err="1"/>
              <a:t>Bāhiya</a:t>
            </a:r>
            <a:r>
              <a:rPr lang="en-US" sz="2400" i="1" dirty="0"/>
              <a:t> of the Bark Robe went to those bhikkhus, and after going, he said this to those bhikkhus:</a:t>
            </a:r>
          </a:p>
        </p:txBody>
      </p:sp>
    </p:spTree>
    <p:extLst>
      <p:ext uri="{BB962C8B-B14F-4D97-AF65-F5344CB8AC3E}">
        <p14:creationId xmlns:p14="http://schemas.microsoft.com/office/powerpoint/2010/main" val="402499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1CDF82-FFB2-B942-B5CA-CA3ED712BC15}"/>
              </a:ext>
            </a:extLst>
          </p:cNvPr>
          <p:cNvSpPr>
            <a:spLocks noGrp="1"/>
          </p:cNvSpPr>
          <p:nvPr>
            <p:ph idx="1"/>
          </p:nvPr>
        </p:nvSpPr>
        <p:spPr>
          <a:xfrm>
            <a:off x="650426" y="2829835"/>
            <a:ext cx="10728325" cy="1901191"/>
          </a:xfrm>
        </p:spPr>
        <p:txBody>
          <a:bodyPr>
            <a:normAutofit/>
          </a:bodyPr>
          <a:lstStyle/>
          <a:p>
            <a:pPr marL="0" indent="0">
              <a:buNone/>
            </a:pPr>
            <a:r>
              <a:rPr lang="en-US" sz="2400" i="1" dirty="0"/>
              <a:t>“Where, reverend bhikkhu’s, is the </a:t>
            </a:r>
            <a:r>
              <a:rPr lang="en-US" sz="2400" i="1" dirty="0" err="1"/>
              <a:t>bhante</a:t>
            </a:r>
            <a:r>
              <a:rPr lang="en-US" sz="2400" i="1" dirty="0"/>
              <a:t>, the Arahant, the Perfectly Fully-Enlightened One? We wish to see that </a:t>
            </a:r>
            <a:r>
              <a:rPr lang="en-US" sz="2400" i="1" dirty="0" err="1"/>
              <a:t>bhagavā</a:t>
            </a:r>
            <a:r>
              <a:rPr lang="en-US" sz="2400" i="1" dirty="0"/>
              <a:t> who is the Arahant, the Fully-Enlightened One.”</a:t>
            </a:r>
          </a:p>
        </p:txBody>
      </p:sp>
    </p:spTree>
    <p:extLst>
      <p:ext uri="{BB962C8B-B14F-4D97-AF65-F5344CB8AC3E}">
        <p14:creationId xmlns:p14="http://schemas.microsoft.com/office/powerpoint/2010/main" val="3412142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A8CB2D-0CB9-0A42-B818-11E39A81C22B}"/>
              </a:ext>
            </a:extLst>
          </p:cNvPr>
          <p:cNvSpPr>
            <a:spLocks noGrp="1"/>
          </p:cNvSpPr>
          <p:nvPr>
            <p:ph idx="1"/>
          </p:nvPr>
        </p:nvSpPr>
        <p:spPr>
          <a:xfrm>
            <a:off x="731837" y="3118071"/>
            <a:ext cx="10728325" cy="1026548"/>
          </a:xfrm>
        </p:spPr>
        <p:txBody>
          <a:bodyPr>
            <a:normAutofit/>
          </a:bodyPr>
          <a:lstStyle/>
          <a:p>
            <a:pPr marL="0" indent="0">
              <a:buNone/>
            </a:pPr>
            <a:r>
              <a:rPr lang="en-US" sz="2400" i="1" dirty="0"/>
              <a:t>“The </a:t>
            </a:r>
            <a:r>
              <a:rPr lang="en-US" sz="2400" i="1" dirty="0" err="1"/>
              <a:t>bhagavā</a:t>
            </a:r>
            <a:r>
              <a:rPr lang="en-US" sz="2400" i="1" dirty="0"/>
              <a:t>, </a:t>
            </a:r>
            <a:r>
              <a:rPr lang="en-US" sz="2400" i="1" dirty="0" err="1"/>
              <a:t>Bāhiya</a:t>
            </a:r>
            <a:r>
              <a:rPr lang="en-US" sz="2400" i="1" dirty="0"/>
              <a:t>, has entered among the houses in search of alms.”</a:t>
            </a:r>
          </a:p>
        </p:txBody>
      </p:sp>
    </p:spTree>
    <p:extLst>
      <p:ext uri="{BB962C8B-B14F-4D97-AF65-F5344CB8AC3E}">
        <p14:creationId xmlns:p14="http://schemas.microsoft.com/office/powerpoint/2010/main" val="1679795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FA8A27-2212-6745-AA1F-CD777E8EC5A4}"/>
              </a:ext>
            </a:extLst>
          </p:cNvPr>
          <p:cNvSpPr>
            <a:spLocks noGrp="1"/>
          </p:cNvSpPr>
          <p:nvPr>
            <p:ph idx="1"/>
          </p:nvPr>
        </p:nvSpPr>
        <p:spPr>
          <a:xfrm>
            <a:off x="720000" y="2604052"/>
            <a:ext cx="10728325" cy="3164924"/>
          </a:xfrm>
        </p:spPr>
        <p:txBody>
          <a:bodyPr>
            <a:normAutofit/>
          </a:bodyPr>
          <a:lstStyle/>
          <a:p>
            <a:pPr marL="0" indent="0">
              <a:buNone/>
            </a:pPr>
            <a:r>
              <a:rPr lang="en-US" sz="2400" i="1" dirty="0"/>
              <a:t>Then, with the appearance of one in a hurry, </a:t>
            </a:r>
            <a:r>
              <a:rPr lang="en-US" sz="2400" i="1" dirty="0" err="1"/>
              <a:t>Bāhiya</a:t>
            </a:r>
            <a:r>
              <a:rPr lang="en-US" sz="2400" i="1" dirty="0"/>
              <a:t> of the Bark Robe having emerged from Jeta's Grove, and having entered Sāvatthī, saw the </a:t>
            </a:r>
            <a:r>
              <a:rPr lang="en-US" sz="2400" i="1" dirty="0" err="1"/>
              <a:t>bhagavā</a:t>
            </a:r>
            <a:r>
              <a:rPr lang="en-US" sz="2400" i="1" dirty="0"/>
              <a:t> walking for alms in Sāvatthī, confident, inspiring confidence, with sense faculties at peace, mind at peace, having attained supreme self-control and calm, controlled, guarded, with restrained faculties, a true </a:t>
            </a:r>
            <a:r>
              <a:rPr lang="en-US" sz="2400" i="1" dirty="0" err="1"/>
              <a:t>nāga</a:t>
            </a:r>
            <a:r>
              <a:rPr lang="en-US" sz="2400" i="1" dirty="0"/>
              <a:t>.</a:t>
            </a:r>
          </a:p>
        </p:txBody>
      </p:sp>
    </p:spTree>
    <p:extLst>
      <p:ext uri="{BB962C8B-B14F-4D97-AF65-F5344CB8AC3E}">
        <p14:creationId xmlns:p14="http://schemas.microsoft.com/office/powerpoint/2010/main" val="1524109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07099-B611-294E-95FE-FF9306645E9D}"/>
              </a:ext>
            </a:extLst>
          </p:cNvPr>
          <p:cNvSpPr>
            <a:spLocks noGrp="1"/>
          </p:cNvSpPr>
          <p:nvPr>
            <p:ph type="title"/>
          </p:nvPr>
        </p:nvSpPr>
        <p:spPr/>
        <p:txBody>
          <a:bodyPr/>
          <a:lstStyle/>
          <a:p>
            <a:r>
              <a:rPr lang="en-US" dirty="0"/>
              <a:t> </a:t>
            </a:r>
            <a:r>
              <a:rPr lang="en-US" i="1" dirty="0" err="1"/>
              <a:t>nāga</a:t>
            </a:r>
            <a:r>
              <a:rPr lang="en-US" i="1" dirty="0"/>
              <a:t> </a:t>
            </a:r>
            <a:endParaRPr lang="en-US" dirty="0"/>
          </a:p>
        </p:txBody>
      </p:sp>
      <p:sp>
        <p:nvSpPr>
          <p:cNvPr id="3" name="Content Placeholder 2">
            <a:extLst>
              <a:ext uri="{FF2B5EF4-FFF2-40B4-BE49-F238E27FC236}">
                <a16:creationId xmlns:a16="http://schemas.microsoft.com/office/drawing/2014/main" id="{4706ABDA-D55E-DE49-9556-3A53E5271084}"/>
              </a:ext>
            </a:extLst>
          </p:cNvPr>
          <p:cNvSpPr>
            <a:spLocks noGrp="1"/>
          </p:cNvSpPr>
          <p:nvPr>
            <p:ph idx="1"/>
          </p:nvPr>
        </p:nvSpPr>
        <p:spPr>
          <a:xfrm>
            <a:off x="719997" y="1818862"/>
            <a:ext cx="10728325" cy="4138958"/>
          </a:xfrm>
        </p:spPr>
        <p:txBody>
          <a:bodyPr>
            <a:normAutofit/>
          </a:bodyPr>
          <a:lstStyle/>
          <a:p>
            <a:pPr marL="457200" indent="-457200">
              <a:buAutoNum type="arabicPeriod"/>
            </a:pPr>
            <a:r>
              <a:rPr lang="en-US" sz="2400" dirty="0"/>
              <a:t>a serpent or supernatural demon (usually living in water or under earth), one of a race of mythical snakes, gifted with miraculous powers and great strength. They often act as fairies and are classed with other divinities (like </a:t>
            </a:r>
            <a:r>
              <a:rPr lang="en-US" sz="2400" i="1" dirty="0" err="1"/>
              <a:t>devatās</a:t>
            </a:r>
            <a:r>
              <a:rPr lang="en-US" sz="2400" dirty="0"/>
              <a:t>), with whom they are sometimes friendly, sometimes at enmity (as with the </a:t>
            </a:r>
            <a:r>
              <a:rPr lang="en-US" sz="2400" i="1" dirty="0" err="1"/>
              <a:t>garuḷa</a:t>
            </a:r>
            <a:r>
              <a:rPr lang="en-US" sz="2400" dirty="0" err="1"/>
              <a:t>s</a:t>
            </a:r>
            <a:r>
              <a:rPr lang="en-US" sz="2400" dirty="0"/>
              <a:t>, a mythical bird, a harpy</a:t>
            </a:r>
            <a:r>
              <a:rPr lang="en-US" sz="2400" i="1" dirty="0"/>
              <a:t>). </a:t>
            </a:r>
          </a:p>
          <a:p>
            <a:pPr marL="457200" indent="-457200">
              <a:buAutoNum type="arabicPeriod"/>
            </a:pPr>
            <a:r>
              <a:rPr lang="en-US" sz="2400" dirty="0"/>
              <a:t>2. an elephant. </a:t>
            </a:r>
          </a:p>
          <a:p>
            <a:pPr marL="457200" indent="-457200">
              <a:buAutoNum type="arabicPeriod"/>
            </a:pPr>
            <a:r>
              <a:rPr lang="en-US" sz="2400" dirty="0"/>
              <a:t>3. the best and most excellent of its kind; a mighty being. </a:t>
            </a:r>
          </a:p>
          <a:p>
            <a:pPr marL="0" indent="0">
              <a:buNone/>
            </a:pPr>
            <a:r>
              <a:rPr lang="en-US" sz="2400" dirty="0" err="1"/>
              <a:t>Ṭhānissaro</a:t>
            </a:r>
            <a:r>
              <a:rPr lang="en-US" sz="2400" dirty="0"/>
              <a:t> Bhikkhu translates this way: “a Great One </a:t>
            </a:r>
            <a:r>
              <a:rPr lang="en-US" sz="2400" i="1" dirty="0"/>
              <a:t>(</a:t>
            </a:r>
            <a:r>
              <a:rPr lang="en-US" sz="2400" i="1" dirty="0" err="1"/>
              <a:t>nāga</a:t>
            </a:r>
            <a:r>
              <a:rPr lang="en-US" sz="2400" i="1" dirty="0"/>
              <a:t>).”</a:t>
            </a:r>
            <a:endParaRPr lang="en-US" sz="2400" dirty="0"/>
          </a:p>
          <a:p>
            <a:pPr marL="0" indent="0">
              <a:buNone/>
            </a:pPr>
            <a:endParaRPr lang="en-US" sz="2400" dirty="0"/>
          </a:p>
        </p:txBody>
      </p:sp>
    </p:spTree>
    <p:extLst>
      <p:ext uri="{BB962C8B-B14F-4D97-AF65-F5344CB8AC3E}">
        <p14:creationId xmlns:p14="http://schemas.microsoft.com/office/powerpoint/2010/main" val="1205082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B0A2C9-A5D5-F14F-A5D6-31E6356F00A1}"/>
              </a:ext>
            </a:extLst>
          </p:cNvPr>
          <p:cNvSpPr>
            <a:spLocks noGrp="1"/>
          </p:cNvSpPr>
          <p:nvPr>
            <p:ph idx="1"/>
          </p:nvPr>
        </p:nvSpPr>
        <p:spPr>
          <a:xfrm>
            <a:off x="731837" y="3031435"/>
            <a:ext cx="10728325" cy="1381539"/>
          </a:xfrm>
        </p:spPr>
        <p:txBody>
          <a:bodyPr>
            <a:normAutofit/>
          </a:bodyPr>
          <a:lstStyle/>
          <a:p>
            <a:pPr marL="0" indent="0">
              <a:buNone/>
            </a:pPr>
            <a:r>
              <a:rPr lang="en-US" sz="2400" i="1" dirty="0"/>
              <a:t>For a second time the </a:t>
            </a:r>
            <a:r>
              <a:rPr lang="en-US" sz="2400" i="1" dirty="0" err="1"/>
              <a:t>bhagavā</a:t>
            </a:r>
            <a:r>
              <a:rPr lang="en-US" sz="2400" i="1" dirty="0"/>
              <a:t>, said this to </a:t>
            </a:r>
            <a:r>
              <a:rPr lang="en-US" sz="2400" i="1" dirty="0" err="1"/>
              <a:t>Bāhiya</a:t>
            </a:r>
            <a:r>
              <a:rPr lang="en-US" sz="2400" i="1" dirty="0"/>
              <a:t> of the Bark Robe: “It is the wrong time for you, </a:t>
            </a:r>
            <a:r>
              <a:rPr lang="en-US" sz="2400" i="1" dirty="0" err="1"/>
              <a:t>Bāhiya</a:t>
            </a:r>
            <a:r>
              <a:rPr lang="en-US" sz="2400" i="1" dirty="0"/>
              <a:t>, we have entered among the houses for alms.”</a:t>
            </a:r>
          </a:p>
          <a:p>
            <a:pPr marL="0" indent="0">
              <a:buNone/>
            </a:pPr>
            <a:endParaRPr lang="en-US" sz="2400" i="1" dirty="0"/>
          </a:p>
        </p:txBody>
      </p:sp>
    </p:spTree>
    <p:extLst>
      <p:ext uri="{BB962C8B-B14F-4D97-AF65-F5344CB8AC3E}">
        <p14:creationId xmlns:p14="http://schemas.microsoft.com/office/powerpoint/2010/main" val="1817586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B0A2C9-A5D5-F14F-A5D6-31E6356F00A1}"/>
              </a:ext>
            </a:extLst>
          </p:cNvPr>
          <p:cNvSpPr>
            <a:spLocks noGrp="1"/>
          </p:cNvSpPr>
          <p:nvPr>
            <p:ph idx="1"/>
          </p:nvPr>
        </p:nvSpPr>
        <p:spPr>
          <a:xfrm>
            <a:off x="731837" y="2763078"/>
            <a:ext cx="10728325" cy="2186608"/>
          </a:xfrm>
        </p:spPr>
        <p:txBody>
          <a:bodyPr>
            <a:noAutofit/>
          </a:bodyPr>
          <a:lstStyle/>
          <a:p>
            <a:pPr marL="0" indent="0">
              <a:buNone/>
            </a:pPr>
            <a:r>
              <a:rPr lang="en-US" sz="2400" i="1" dirty="0"/>
              <a:t>For a third time </a:t>
            </a:r>
            <a:r>
              <a:rPr lang="en-US" sz="2400" i="1" dirty="0" err="1"/>
              <a:t>Bāhiya</a:t>
            </a:r>
            <a:r>
              <a:rPr lang="en-US" sz="2400" i="1" dirty="0"/>
              <a:t> of the Bark Robe said this to the </a:t>
            </a:r>
            <a:r>
              <a:rPr lang="en-US" sz="2400" i="1" dirty="0" err="1"/>
              <a:t>bhagavā</a:t>
            </a:r>
            <a:r>
              <a:rPr lang="en-US" sz="2400" i="1" dirty="0"/>
              <a:t>,: “But it is hard to know, </a:t>
            </a:r>
            <a:r>
              <a:rPr lang="en-US" sz="2400" i="1" dirty="0" err="1"/>
              <a:t>sugata</a:t>
            </a:r>
            <a:r>
              <a:rPr lang="en-US" sz="2400" i="1" dirty="0"/>
              <a:t>, the dangers to the </a:t>
            </a:r>
            <a:r>
              <a:rPr lang="en-US" sz="2400" i="1" dirty="0" err="1"/>
              <a:t>bhagavā’s</a:t>
            </a:r>
            <a:r>
              <a:rPr lang="en-US" sz="2400" i="1" dirty="0"/>
              <a:t> life, or the dangers to my life! Let the </a:t>
            </a:r>
            <a:r>
              <a:rPr lang="en-US" sz="2400" i="1" dirty="0" err="1"/>
              <a:t>bhagavā</a:t>
            </a:r>
            <a:r>
              <a:rPr lang="en-US" sz="2400" i="1" dirty="0"/>
              <a:t>, preach the Dharma to me, </a:t>
            </a:r>
            <a:r>
              <a:rPr lang="en-US" sz="2400" i="1" dirty="0" err="1"/>
              <a:t>sugata</a:t>
            </a:r>
            <a:r>
              <a:rPr lang="en-US" sz="2400" i="1" dirty="0"/>
              <a:t>, let the </a:t>
            </a:r>
            <a:r>
              <a:rPr lang="en-US" sz="2400" i="1" dirty="0" err="1"/>
              <a:t>bhagavā</a:t>
            </a:r>
            <a:r>
              <a:rPr lang="en-US" sz="2400" i="1" dirty="0"/>
              <a:t>, preach the Dharma, that will be for my benefit and happiness for a long time.”</a:t>
            </a:r>
          </a:p>
          <a:p>
            <a:pPr marL="0" indent="0">
              <a:buNone/>
            </a:pPr>
            <a:endParaRPr lang="en-US" sz="2400" i="1" dirty="0"/>
          </a:p>
        </p:txBody>
      </p:sp>
    </p:spTree>
    <p:extLst>
      <p:ext uri="{BB962C8B-B14F-4D97-AF65-F5344CB8AC3E}">
        <p14:creationId xmlns:p14="http://schemas.microsoft.com/office/powerpoint/2010/main" val="8052705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B0A2C9-A5D5-F14F-A5D6-31E6356F00A1}"/>
              </a:ext>
            </a:extLst>
          </p:cNvPr>
          <p:cNvSpPr>
            <a:spLocks noGrp="1"/>
          </p:cNvSpPr>
          <p:nvPr>
            <p:ph idx="1"/>
          </p:nvPr>
        </p:nvSpPr>
        <p:spPr>
          <a:xfrm>
            <a:off x="731837" y="2763078"/>
            <a:ext cx="10728325" cy="2186608"/>
          </a:xfrm>
        </p:spPr>
        <p:txBody>
          <a:bodyPr>
            <a:noAutofit/>
          </a:bodyPr>
          <a:lstStyle/>
          <a:p>
            <a:pPr marL="0" indent="0">
              <a:buNone/>
            </a:pPr>
            <a:r>
              <a:rPr lang="en-US" sz="2400" i="1" dirty="0"/>
              <a:t>“In that case, </a:t>
            </a:r>
            <a:r>
              <a:rPr lang="en-US" sz="2400" i="1" dirty="0" err="1"/>
              <a:t>Bāhiya</a:t>
            </a:r>
            <a:r>
              <a:rPr lang="en-US" sz="2400" i="1" dirty="0"/>
              <a:t>, you should train yourself thus: “In seeing let there be merely seeing; in hearing let there be merely hearing; in sensing let there be merely sensing; in cognizing let there be merely cognizing.”</a:t>
            </a:r>
          </a:p>
        </p:txBody>
      </p:sp>
    </p:spTree>
    <p:extLst>
      <p:ext uri="{BB962C8B-B14F-4D97-AF65-F5344CB8AC3E}">
        <p14:creationId xmlns:p14="http://schemas.microsoft.com/office/powerpoint/2010/main" val="2952995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1336E-F36A-1247-B926-9E590DEB40F0}"/>
              </a:ext>
            </a:extLst>
          </p:cNvPr>
          <p:cNvSpPr>
            <a:spLocks noGrp="1"/>
          </p:cNvSpPr>
          <p:nvPr>
            <p:ph type="title"/>
          </p:nvPr>
        </p:nvSpPr>
        <p:spPr/>
        <p:txBody>
          <a:bodyPr/>
          <a:lstStyle/>
          <a:p>
            <a:r>
              <a:rPr lang="en-US" dirty="0" err="1"/>
              <a:t>Bāhiya</a:t>
            </a:r>
            <a:r>
              <a:rPr lang="en-US" dirty="0"/>
              <a:t> Instruction</a:t>
            </a:r>
            <a:br>
              <a:rPr lang="en-US" dirty="0"/>
            </a:br>
            <a:endParaRPr lang="en-US" dirty="0"/>
          </a:p>
        </p:txBody>
      </p:sp>
      <p:sp>
        <p:nvSpPr>
          <p:cNvPr id="3" name="Content Placeholder 2">
            <a:extLst>
              <a:ext uri="{FF2B5EF4-FFF2-40B4-BE49-F238E27FC236}">
                <a16:creationId xmlns:a16="http://schemas.microsoft.com/office/drawing/2014/main" id="{A85B53F9-26E6-6643-8F4B-337A06FF0303}"/>
              </a:ext>
            </a:extLst>
          </p:cNvPr>
          <p:cNvSpPr>
            <a:spLocks noGrp="1"/>
          </p:cNvSpPr>
          <p:nvPr>
            <p:ph idx="1"/>
          </p:nvPr>
        </p:nvSpPr>
        <p:spPr/>
        <p:txBody>
          <a:bodyPr>
            <a:normAutofit/>
          </a:bodyPr>
          <a:lstStyle/>
          <a:p>
            <a:pPr marL="0" indent="0">
              <a:buNone/>
            </a:pPr>
            <a:r>
              <a:rPr lang="en-US" sz="2400" dirty="0"/>
              <a:t> </a:t>
            </a:r>
            <a:r>
              <a:rPr lang="en-US" sz="2400" b="1" dirty="0"/>
              <a:t>Bhikkhu Anālayo</a:t>
            </a:r>
            <a:r>
              <a:rPr lang="en-US" sz="2400" dirty="0"/>
              <a:t>: </a:t>
            </a:r>
            <a:r>
              <a:rPr lang="en-US" sz="2400" i="1" dirty="0"/>
              <a:t>“</a:t>
            </a:r>
            <a:r>
              <a:rPr lang="en-US" sz="2400" i="1" dirty="0" err="1"/>
              <a:t>Bāhiya</a:t>
            </a:r>
            <a:r>
              <a:rPr lang="en-US" sz="2400" i="1" dirty="0"/>
              <a:t>, when for you in what is seen there will be just what is seen, in what is heard there will be just what is heard, in what is sensed there will be just what is sensed, in what is cognized there will be just what is cognized”</a:t>
            </a:r>
          </a:p>
        </p:txBody>
      </p:sp>
    </p:spTree>
    <p:extLst>
      <p:ext uri="{BB962C8B-B14F-4D97-AF65-F5344CB8AC3E}">
        <p14:creationId xmlns:p14="http://schemas.microsoft.com/office/powerpoint/2010/main" val="33237507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1336E-F36A-1247-B926-9E590DEB40F0}"/>
              </a:ext>
            </a:extLst>
          </p:cNvPr>
          <p:cNvSpPr>
            <a:spLocks noGrp="1"/>
          </p:cNvSpPr>
          <p:nvPr>
            <p:ph type="title"/>
          </p:nvPr>
        </p:nvSpPr>
        <p:spPr/>
        <p:txBody>
          <a:bodyPr/>
          <a:lstStyle/>
          <a:p>
            <a:r>
              <a:rPr lang="en-US" dirty="0" err="1"/>
              <a:t>Bāhiya</a:t>
            </a:r>
            <a:r>
              <a:rPr lang="en-US" dirty="0"/>
              <a:t> Instruction</a:t>
            </a:r>
            <a:br>
              <a:rPr lang="en-US" dirty="0"/>
            </a:br>
            <a:endParaRPr lang="en-US" dirty="0"/>
          </a:p>
        </p:txBody>
      </p:sp>
      <p:sp>
        <p:nvSpPr>
          <p:cNvPr id="3" name="Content Placeholder 2">
            <a:extLst>
              <a:ext uri="{FF2B5EF4-FFF2-40B4-BE49-F238E27FC236}">
                <a16:creationId xmlns:a16="http://schemas.microsoft.com/office/drawing/2014/main" id="{A85B53F9-26E6-6643-8F4B-337A06FF0303}"/>
              </a:ext>
            </a:extLst>
          </p:cNvPr>
          <p:cNvSpPr>
            <a:spLocks noGrp="1"/>
          </p:cNvSpPr>
          <p:nvPr>
            <p:ph idx="1"/>
          </p:nvPr>
        </p:nvSpPr>
        <p:spPr/>
        <p:txBody>
          <a:bodyPr>
            <a:normAutofit/>
          </a:bodyPr>
          <a:lstStyle/>
          <a:p>
            <a:pPr marL="0" indent="0">
              <a:buNone/>
            </a:pPr>
            <a:r>
              <a:rPr lang="en-US" sz="2400" b="1" dirty="0" err="1"/>
              <a:t>Thānissaro</a:t>
            </a:r>
            <a:r>
              <a:rPr lang="en-US" sz="2400" b="1" dirty="0"/>
              <a:t> Bhikkhu</a:t>
            </a:r>
            <a:r>
              <a:rPr lang="en-US" sz="2400" dirty="0"/>
              <a:t>: </a:t>
            </a:r>
            <a:r>
              <a:rPr lang="en-US" sz="2400" i="1" dirty="0"/>
              <a:t>“In reference to the seen, there will be only the seen. In reference to the heard, only the heard. In reference to the sensed, only the sensed. In reference to the cognized, only the cognized.”</a:t>
            </a:r>
          </a:p>
        </p:txBody>
      </p:sp>
    </p:spTree>
    <p:extLst>
      <p:ext uri="{BB962C8B-B14F-4D97-AF65-F5344CB8AC3E}">
        <p14:creationId xmlns:p14="http://schemas.microsoft.com/office/powerpoint/2010/main" val="3351770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D2A0F-973F-8341-839E-7E3F34368423}"/>
              </a:ext>
            </a:extLst>
          </p:cNvPr>
          <p:cNvSpPr>
            <a:spLocks noGrp="1"/>
          </p:cNvSpPr>
          <p:nvPr>
            <p:ph type="title"/>
          </p:nvPr>
        </p:nvSpPr>
        <p:spPr>
          <a:xfrm>
            <a:off x="720000" y="718591"/>
            <a:ext cx="10728322" cy="831913"/>
          </a:xfrm>
        </p:spPr>
        <p:txBody>
          <a:bodyPr/>
          <a:lstStyle/>
          <a:p>
            <a:r>
              <a:rPr lang="en-US" dirty="0"/>
              <a:t>monastery</a:t>
            </a:r>
          </a:p>
        </p:txBody>
      </p:sp>
      <p:sp>
        <p:nvSpPr>
          <p:cNvPr id="3" name="Content Placeholder 2">
            <a:extLst>
              <a:ext uri="{FF2B5EF4-FFF2-40B4-BE49-F238E27FC236}">
                <a16:creationId xmlns:a16="http://schemas.microsoft.com/office/drawing/2014/main" id="{517A735B-DCF9-8D45-8D47-3544274A2C07}"/>
              </a:ext>
            </a:extLst>
          </p:cNvPr>
          <p:cNvSpPr>
            <a:spLocks noGrp="1"/>
          </p:cNvSpPr>
          <p:nvPr>
            <p:ph idx="1"/>
          </p:nvPr>
        </p:nvSpPr>
        <p:spPr>
          <a:xfrm>
            <a:off x="719997" y="2481965"/>
            <a:ext cx="10728325" cy="2219873"/>
          </a:xfrm>
        </p:spPr>
        <p:txBody>
          <a:bodyPr>
            <a:normAutofit/>
          </a:bodyPr>
          <a:lstStyle/>
          <a:p>
            <a:pPr marL="0" indent="0">
              <a:buNone/>
            </a:pPr>
            <a:r>
              <a:rPr lang="en-US" sz="2400" dirty="0"/>
              <a:t> </a:t>
            </a:r>
            <a:r>
              <a:rPr lang="en-US" sz="2400" i="1" dirty="0" err="1"/>
              <a:t>ārāma</a:t>
            </a:r>
            <a:r>
              <a:rPr lang="en-US" sz="2400" dirty="0"/>
              <a:t> = pleasure park. Margret Cone in her </a:t>
            </a:r>
            <a:r>
              <a:rPr lang="en-US" sz="2400" i="1" dirty="0"/>
              <a:t>A Dictionary of Pāli</a:t>
            </a:r>
            <a:r>
              <a:rPr lang="en-US" sz="2400" dirty="0"/>
              <a:t> provides the following: 2. a pleasure-grove, a garden, a park, esp. one given for the benefit of </a:t>
            </a:r>
            <a:r>
              <a:rPr lang="en-US" sz="2400" i="1" dirty="0"/>
              <a:t>bhikkhus</a:t>
            </a:r>
            <a:r>
              <a:rPr lang="en-US" sz="2400" dirty="0"/>
              <a:t> (and containing shelters or dwellings). The term was later used to signify a monastery.</a:t>
            </a:r>
          </a:p>
        </p:txBody>
      </p:sp>
    </p:spTree>
    <p:extLst>
      <p:ext uri="{BB962C8B-B14F-4D97-AF65-F5344CB8AC3E}">
        <p14:creationId xmlns:p14="http://schemas.microsoft.com/office/powerpoint/2010/main" val="41091826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1336E-F36A-1247-B926-9E590DEB40F0}"/>
              </a:ext>
            </a:extLst>
          </p:cNvPr>
          <p:cNvSpPr>
            <a:spLocks noGrp="1"/>
          </p:cNvSpPr>
          <p:nvPr>
            <p:ph type="title"/>
          </p:nvPr>
        </p:nvSpPr>
        <p:spPr/>
        <p:txBody>
          <a:bodyPr/>
          <a:lstStyle/>
          <a:p>
            <a:r>
              <a:rPr lang="en-US" dirty="0" err="1"/>
              <a:t>Bāhiya</a:t>
            </a:r>
            <a:r>
              <a:rPr lang="en-US" dirty="0"/>
              <a:t> Instruction</a:t>
            </a:r>
            <a:br>
              <a:rPr lang="en-US" dirty="0"/>
            </a:br>
            <a:endParaRPr lang="en-US" dirty="0"/>
          </a:p>
        </p:txBody>
      </p:sp>
      <p:sp>
        <p:nvSpPr>
          <p:cNvPr id="3" name="Content Placeholder 2">
            <a:extLst>
              <a:ext uri="{FF2B5EF4-FFF2-40B4-BE49-F238E27FC236}">
                <a16:creationId xmlns:a16="http://schemas.microsoft.com/office/drawing/2014/main" id="{A85B53F9-26E6-6643-8F4B-337A06FF0303}"/>
              </a:ext>
            </a:extLst>
          </p:cNvPr>
          <p:cNvSpPr>
            <a:spLocks noGrp="1"/>
          </p:cNvSpPr>
          <p:nvPr>
            <p:ph idx="1"/>
          </p:nvPr>
        </p:nvSpPr>
        <p:spPr/>
        <p:txBody>
          <a:bodyPr>
            <a:normAutofit/>
          </a:bodyPr>
          <a:lstStyle/>
          <a:p>
            <a:pPr marL="0" indent="0">
              <a:buNone/>
            </a:pPr>
            <a:r>
              <a:rPr lang="en-US" sz="2400" b="1" dirty="0"/>
              <a:t>Bhikkhu </a:t>
            </a:r>
            <a:r>
              <a:rPr lang="en-US" sz="2400" b="1" dirty="0" err="1"/>
              <a:t>Ānandajoti</a:t>
            </a:r>
            <a:r>
              <a:rPr lang="en-US" sz="2400" dirty="0"/>
              <a:t>: </a:t>
            </a:r>
            <a:r>
              <a:rPr lang="en-US" sz="2400" i="1" dirty="0"/>
              <a:t>“In what is seen there must be only what is seen, in what is heard there must be only what is heard, in what is sensed there must be only what is sensed, in what is cognized there must be only what is cognized. This is the way, </a:t>
            </a:r>
            <a:r>
              <a:rPr lang="en-US" sz="2400" i="1" dirty="0" err="1"/>
              <a:t>Bāhiya</a:t>
            </a:r>
            <a:r>
              <a:rPr lang="en-US" sz="2400" i="1" dirty="0"/>
              <a:t>, you should train yourself.”</a:t>
            </a:r>
          </a:p>
        </p:txBody>
      </p:sp>
    </p:spTree>
    <p:extLst>
      <p:ext uri="{BB962C8B-B14F-4D97-AF65-F5344CB8AC3E}">
        <p14:creationId xmlns:p14="http://schemas.microsoft.com/office/powerpoint/2010/main" val="11605937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1336E-F36A-1247-B926-9E590DEB40F0}"/>
              </a:ext>
            </a:extLst>
          </p:cNvPr>
          <p:cNvSpPr>
            <a:spLocks noGrp="1"/>
          </p:cNvSpPr>
          <p:nvPr>
            <p:ph type="title"/>
          </p:nvPr>
        </p:nvSpPr>
        <p:spPr/>
        <p:txBody>
          <a:bodyPr/>
          <a:lstStyle/>
          <a:p>
            <a:r>
              <a:rPr lang="en-US" dirty="0" err="1"/>
              <a:t>Bāhiya</a:t>
            </a:r>
            <a:r>
              <a:rPr lang="en-US" dirty="0"/>
              <a:t> Instruction</a:t>
            </a:r>
            <a:br>
              <a:rPr lang="en-US" dirty="0"/>
            </a:br>
            <a:endParaRPr lang="en-US" dirty="0"/>
          </a:p>
        </p:txBody>
      </p:sp>
      <p:sp>
        <p:nvSpPr>
          <p:cNvPr id="3" name="Content Placeholder 2">
            <a:extLst>
              <a:ext uri="{FF2B5EF4-FFF2-40B4-BE49-F238E27FC236}">
                <a16:creationId xmlns:a16="http://schemas.microsoft.com/office/drawing/2014/main" id="{A85B53F9-26E6-6643-8F4B-337A06FF0303}"/>
              </a:ext>
            </a:extLst>
          </p:cNvPr>
          <p:cNvSpPr>
            <a:spLocks noGrp="1"/>
          </p:cNvSpPr>
          <p:nvPr>
            <p:ph idx="1"/>
          </p:nvPr>
        </p:nvSpPr>
        <p:spPr/>
        <p:txBody>
          <a:bodyPr>
            <a:normAutofit/>
          </a:bodyPr>
          <a:lstStyle/>
          <a:p>
            <a:pPr marL="0" indent="0">
              <a:buNone/>
            </a:pPr>
            <a:r>
              <a:rPr lang="en-US" sz="2400" b="1" dirty="0"/>
              <a:t>Masefield</a:t>
            </a:r>
            <a:r>
              <a:rPr lang="en-US" sz="2400" dirty="0"/>
              <a:t>: </a:t>
            </a:r>
            <a:r>
              <a:rPr lang="en-US" sz="2400" i="1" dirty="0"/>
              <a:t>“. . . with respect to the seen there will be merely the seen, that with respect to the heard there will be merely the heard, that with respect to the sensed there will be merely the sensed, that with respect to the </a:t>
            </a:r>
            <a:r>
              <a:rPr lang="en-US" sz="2400" i="1" dirty="0" err="1"/>
              <a:t>cognised</a:t>
            </a:r>
            <a:r>
              <a:rPr lang="en-US" sz="2400" i="1" dirty="0"/>
              <a:t> there will be merely the </a:t>
            </a:r>
            <a:r>
              <a:rPr lang="en-US" sz="2400" i="1" dirty="0" err="1"/>
              <a:t>cognised</a:t>
            </a:r>
            <a:r>
              <a:rPr lang="en-US" sz="2400" i="1" dirty="0"/>
              <a:t>”</a:t>
            </a:r>
          </a:p>
        </p:txBody>
      </p:sp>
    </p:spTree>
    <p:extLst>
      <p:ext uri="{BB962C8B-B14F-4D97-AF65-F5344CB8AC3E}">
        <p14:creationId xmlns:p14="http://schemas.microsoft.com/office/powerpoint/2010/main" val="3091132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1336E-F36A-1247-B926-9E590DEB40F0}"/>
              </a:ext>
            </a:extLst>
          </p:cNvPr>
          <p:cNvSpPr>
            <a:spLocks noGrp="1"/>
          </p:cNvSpPr>
          <p:nvPr>
            <p:ph type="title"/>
          </p:nvPr>
        </p:nvSpPr>
        <p:spPr/>
        <p:txBody>
          <a:bodyPr/>
          <a:lstStyle/>
          <a:p>
            <a:r>
              <a:rPr lang="en-US" dirty="0" err="1"/>
              <a:t>Bāhiya</a:t>
            </a:r>
            <a:r>
              <a:rPr lang="en-US" dirty="0"/>
              <a:t> Instruction</a:t>
            </a:r>
            <a:br>
              <a:rPr lang="en-US" dirty="0"/>
            </a:br>
            <a:endParaRPr lang="en-US" dirty="0"/>
          </a:p>
        </p:txBody>
      </p:sp>
      <p:sp>
        <p:nvSpPr>
          <p:cNvPr id="3" name="Content Placeholder 2">
            <a:extLst>
              <a:ext uri="{FF2B5EF4-FFF2-40B4-BE49-F238E27FC236}">
                <a16:creationId xmlns:a16="http://schemas.microsoft.com/office/drawing/2014/main" id="{A85B53F9-26E6-6643-8F4B-337A06FF0303}"/>
              </a:ext>
            </a:extLst>
          </p:cNvPr>
          <p:cNvSpPr>
            <a:spLocks noGrp="1"/>
          </p:cNvSpPr>
          <p:nvPr>
            <p:ph idx="1"/>
          </p:nvPr>
        </p:nvSpPr>
        <p:spPr/>
        <p:txBody>
          <a:bodyPr>
            <a:normAutofit/>
          </a:bodyPr>
          <a:lstStyle/>
          <a:p>
            <a:pPr marL="0" indent="0">
              <a:buNone/>
            </a:pPr>
            <a:r>
              <a:rPr lang="en-US" sz="2400" b="1" dirty="0"/>
              <a:t>Leigh Brasington</a:t>
            </a:r>
            <a:r>
              <a:rPr lang="en-US" sz="2400" dirty="0"/>
              <a:t> explains: Ireland translates the instructions as </a:t>
            </a:r>
            <a:r>
              <a:rPr lang="en-US" sz="2400" i="1" dirty="0"/>
              <a:t>'In the seen will be merely what is seen; in the heard will be merely what is heard; in the sensed will be merely what is sensed; in the cognized will be merely what is cognized.’</a:t>
            </a:r>
          </a:p>
        </p:txBody>
      </p:sp>
    </p:spTree>
    <p:extLst>
      <p:ext uri="{BB962C8B-B14F-4D97-AF65-F5344CB8AC3E}">
        <p14:creationId xmlns:p14="http://schemas.microsoft.com/office/powerpoint/2010/main" val="1003081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A271A-1C47-DA4D-9E0E-B36672D2CA52}"/>
              </a:ext>
            </a:extLst>
          </p:cNvPr>
          <p:cNvSpPr>
            <a:spLocks noGrp="1"/>
          </p:cNvSpPr>
          <p:nvPr>
            <p:ph type="title"/>
          </p:nvPr>
        </p:nvSpPr>
        <p:spPr>
          <a:xfrm>
            <a:off x="720000" y="619200"/>
            <a:ext cx="10728322" cy="1020757"/>
          </a:xfrm>
        </p:spPr>
        <p:txBody>
          <a:bodyPr>
            <a:normAutofit/>
          </a:bodyPr>
          <a:lstStyle/>
          <a:p>
            <a:r>
              <a:rPr lang="en-US" b="1" dirty="0"/>
              <a:t>Leigh Brasington</a:t>
            </a:r>
            <a:br>
              <a:rPr lang="en-US" dirty="0"/>
            </a:br>
            <a:endParaRPr lang="en-US" dirty="0"/>
          </a:p>
        </p:txBody>
      </p:sp>
      <p:sp>
        <p:nvSpPr>
          <p:cNvPr id="3" name="Content Placeholder 2">
            <a:extLst>
              <a:ext uri="{FF2B5EF4-FFF2-40B4-BE49-F238E27FC236}">
                <a16:creationId xmlns:a16="http://schemas.microsoft.com/office/drawing/2014/main" id="{0FE5A43E-3EB9-7F48-9C1E-AF0E2BF0EEDB}"/>
              </a:ext>
            </a:extLst>
          </p:cNvPr>
          <p:cNvSpPr>
            <a:spLocks noGrp="1"/>
          </p:cNvSpPr>
          <p:nvPr>
            <p:ph idx="1"/>
          </p:nvPr>
        </p:nvSpPr>
        <p:spPr/>
        <p:txBody>
          <a:bodyPr>
            <a:normAutofit/>
          </a:bodyPr>
          <a:lstStyle/>
          <a:p>
            <a:pPr marL="0" indent="0">
              <a:buNone/>
            </a:pPr>
            <a:r>
              <a:rPr lang="en-US" sz="2400" dirty="0"/>
              <a:t>Since there are no articles in the Pāli language, "the seen" etc. cannot be correct. "Seen" itself is correct as the Pāli is a past participle. So literally it would read </a:t>
            </a:r>
            <a:r>
              <a:rPr lang="en-US" sz="2400" i="1" dirty="0"/>
              <a:t>'In seen will be merely seen; in heard will be merely heard; in sensed will be merely sensed; in cognized will be merely cognized.’</a:t>
            </a:r>
          </a:p>
        </p:txBody>
      </p:sp>
    </p:spTree>
    <p:extLst>
      <p:ext uri="{BB962C8B-B14F-4D97-AF65-F5344CB8AC3E}">
        <p14:creationId xmlns:p14="http://schemas.microsoft.com/office/powerpoint/2010/main" val="32896145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A271A-1C47-DA4D-9E0E-B36672D2CA52}"/>
              </a:ext>
            </a:extLst>
          </p:cNvPr>
          <p:cNvSpPr>
            <a:spLocks noGrp="1"/>
          </p:cNvSpPr>
          <p:nvPr>
            <p:ph type="title"/>
          </p:nvPr>
        </p:nvSpPr>
        <p:spPr>
          <a:xfrm>
            <a:off x="731839" y="678835"/>
            <a:ext cx="10728322" cy="1020757"/>
          </a:xfrm>
        </p:spPr>
        <p:txBody>
          <a:bodyPr>
            <a:normAutofit/>
          </a:bodyPr>
          <a:lstStyle/>
          <a:p>
            <a:r>
              <a:rPr lang="en-US" b="1" dirty="0"/>
              <a:t>Leigh Brasington </a:t>
            </a:r>
            <a:br>
              <a:rPr lang="en-US" dirty="0"/>
            </a:br>
            <a:endParaRPr lang="en-US" dirty="0"/>
          </a:p>
        </p:txBody>
      </p:sp>
      <p:sp>
        <p:nvSpPr>
          <p:cNvPr id="3" name="Content Placeholder 2">
            <a:extLst>
              <a:ext uri="{FF2B5EF4-FFF2-40B4-BE49-F238E27FC236}">
                <a16:creationId xmlns:a16="http://schemas.microsoft.com/office/drawing/2014/main" id="{0FE5A43E-3EB9-7F48-9C1E-AF0E2BF0EEDB}"/>
              </a:ext>
            </a:extLst>
          </p:cNvPr>
          <p:cNvSpPr>
            <a:spLocks noGrp="1"/>
          </p:cNvSpPr>
          <p:nvPr>
            <p:ph idx="1"/>
          </p:nvPr>
        </p:nvSpPr>
        <p:spPr/>
        <p:txBody>
          <a:bodyPr>
            <a:normAutofit/>
          </a:bodyPr>
          <a:lstStyle/>
          <a:p>
            <a:pPr marL="0" indent="0">
              <a:buNone/>
            </a:pPr>
            <a:r>
              <a:rPr lang="en-US" sz="2400" dirty="0"/>
              <a:t>And then converting to a better flowing English, we have </a:t>
            </a:r>
            <a:r>
              <a:rPr lang="en-US" sz="2400" i="1" dirty="0"/>
              <a:t>'In seeing let there be merely seeing; in hearing let there be merely hearing; in sensing let there be merely sensing; in cognizing let there be merely cognizing.'</a:t>
            </a:r>
          </a:p>
        </p:txBody>
      </p:sp>
    </p:spTree>
    <p:extLst>
      <p:ext uri="{BB962C8B-B14F-4D97-AF65-F5344CB8AC3E}">
        <p14:creationId xmlns:p14="http://schemas.microsoft.com/office/powerpoint/2010/main" val="1262519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640B3C-801A-134F-AEDD-422D04248A54}"/>
              </a:ext>
            </a:extLst>
          </p:cNvPr>
          <p:cNvSpPr>
            <a:spLocks noGrp="1"/>
          </p:cNvSpPr>
          <p:nvPr>
            <p:ph idx="1"/>
          </p:nvPr>
        </p:nvSpPr>
        <p:spPr>
          <a:xfrm>
            <a:off x="731837" y="2831243"/>
            <a:ext cx="10728325" cy="1195513"/>
          </a:xfrm>
        </p:spPr>
        <p:txBody>
          <a:bodyPr/>
          <a:lstStyle/>
          <a:p>
            <a:pPr marL="0" indent="0">
              <a:buNone/>
            </a:pPr>
            <a:r>
              <a:rPr lang="en-US" sz="2400" dirty="0"/>
              <a:t>This is the way, </a:t>
            </a:r>
            <a:r>
              <a:rPr lang="en-US" sz="2400" dirty="0" err="1"/>
              <a:t>Bāhiya</a:t>
            </a:r>
            <a:r>
              <a:rPr lang="en-US" sz="2400" dirty="0"/>
              <a:t>, you should train yourself.</a:t>
            </a:r>
          </a:p>
          <a:p>
            <a:pPr marL="0" indent="0">
              <a:buNone/>
            </a:pPr>
            <a:endParaRPr lang="en-US" dirty="0"/>
          </a:p>
        </p:txBody>
      </p:sp>
    </p:spTree>
    <p:extLst>
      <p:ext uri="{BB962C8B-B14F-4D97-AF65-F5344CB8AC3E}">
        <p14:creationId xmlns:p14="http://schemas.microsoft.com/office/powerpoint/2010/main" val="11735049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BA004-670B-B34A-8381-9B7B10F60188}"/>
              </a:ext>
            </a:extLst>
          </p:cNvPr>
          <p:cNvSpPr>
            <a:spLocks noGrp="1"/>
          </p:cNvSpPr>
          <p:nvPr>
            <p:ph type="title"/>
          </p:nvPr>
        </p:nvSpPr>
        <p:spPr/>
        <p:txBody>
          <a:bodyPr/>
          <a:lstStyle/>
          <a:p>
            <a:r>
              <a:rPr lang="en-US" dirty="0"/>
              <a:t>Leigh Brasington Explanation</a:t>
            </a:r>
          </a:p>
        </p:txBody>
      </p:sp>
      <p:sp>
        <p:nvSpPr>
          <p:cNvPr id="3" name="Content Placeholder 2">
            <a:extLst>
              <a:ext uri="{FF2B5EF4-FFF2-40B4-BE49-F238E27FC236}">
                <a16:creationId xmlns:a16="http://schemas.microsoft.com/office/drawing/2014/main" id="{9959F911-7205-8A48-AD7F-C02154F405BE}"/>
              </a:ext>
            </a:extLst>
          </p:cNvPr>
          <p:cNvSpPr>
            <a:spLocks noGrp="1"/>
          </p:cNvSpPr>
          <p:nvPr>
            <p:ph idx="1"/>
          </p:nvPr>
        </p:nvSpPr>
        <p:spPr/>
        <p:txBody>
          <a:bodyPr>
            <a:normAutofit/>
          </a:bodyPr>
          <a:lstStyle/>
          <a:p>
            <a:pPr marL="0" indent="0">
              <a:buNone/>
            </a:pPr>
            <a:r>
              <a:rPr lang="en-US" sz="2400" dirty="0"/>
              <a:t> Leigh Brasington offers an explanation for why the Buddha gave this particular instruction to </a:t>
            </a:r>
            <a:r>
              <a:rPr lang="en-US" sz="2400" dirty="0" err="1"/>
              <a:t>Bāhiya</a:t>
            </a:r>
            <a:r>
              <a:rPr lang="en-US" sz="2400" dirty="0"/>
              <a:t>: The bark cloth clothing marked him as a serious student of the </a:t>
            </a:r>
            <a:r>
              <a:rPr lang="en-US" sz="2400" i="1" dirty="0" err="1"/>
              <a:t>Bṛhadāraṇyaka</a:t>
            </a:r>
            <a:r>
              <a:rPr lang="en-US" sz="2400" dirty="0"/>
              <a:t> </a:t>
            </a:r>
            <a:r>
              <a:rPr lang="en-US" sz="2400" i="1" dirty="0"/>
              <a:t>Upanishad</a:t>
            </a:r>
            <a:r>
              <a:rPr lang="en-US" sz="2400" dirty="0"/>
              <a:t>; thus, he would be familiar with the teaching found there: "The unseen seer, the unheard hearer, the unthought thinker, the </a:t>
            </a:r>
            <a:r>
              <a:rPr lang="en-US" sz="2400" dirty="0" err="1"/>
              <a:t>uncognized</a:t>
            </a:r>
            <a:r>
              <a:rPr lang="en-US" sz="2400" dirty="0"/>
              <a:t> </a:t>
            </a:r>
            <a:r>
              <a:rPr lang="en-US" sz="2400" dirty="0" err="1"/>
              <a:t>cognizer</a:t>
            </a:r>
            <a:r>
              <a:rPr lang="en-US" sz="2400" dirty="0"/>
              <a:t>... There is no other seer but he, no other hearer, no other thinker, no other </a:t>
            </a:r>
            <a:r>
              <a:rPr lang="en-US" sz="2400" dirty="0" err="1"/>
              <a:t>cognizer</a:t>
            </a:r>
            <a:r>
              <a:rPr lang="en-US" sz="2400" dirty="0"/>
              <a:t>. This is thy self, the inner controller, the immortal...." </a:t>
            </a:r>
            <a:r>
              <a:rPr lang="en-US" sz="2400" i="1" dirty="0" err="1"/>
              <a:t>Bṛhadāraṇyaka</a:t>
            </a:r>
            <a:r>
              <a:rPr lang="en-US" sz="2400" dirty="0"/>
              <a:t> </a:t>
            </a:r>
            <a:r>
              <a:rPr lang="en-US" sz="2400" i="1" dirty="0"/>
              <a:t>Upanishad</a:t>
            </a:r>
            <a:r>
              <a:rPr lang="en-US" sz="2400" dirty="0"/>
              <a:t>; 3.7.23.</a:t>
            </a:r>
          </a:p>
        </p:txBody>
      </p:sp>
    </p:spTree>
    <p:extLst>
      <p:ext uri="{BB962C8B-B14F-4D97-AF65-F5344CB8AC3E}">
        <p14:creationId xmlns:p14="http://schemas.microsoft.com/office/powerpoint/2010/main" val="2573741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BA004-670B-B34A-8381-9B7B10F60188}"/>
              </a:ext>
            </a:extLst>
          </p:cNvPr>
          <p:cNvSpPr>
            <a:spLocks noGrp="1"/>
          </p:cNvSpPr>
          <p:nvPr>
            <p:ph type="title"/>
          </p:nvPr>
        </p:nvSpPr>
        <p:spPr/>
        <p:txBody>
          <a:bodyPr/>
          <a:lstStyle/>
          <a:p>
            <a:r>
              <a:rPr lang="en-US" dirty="0"/>
              <a:t>Leigh Brasington Explanation (Continued)</a:t>
            </a:r>
          </a:p>
        </p:txBody>
      </p:sp>
      <p:sp>
        <p:nvSpPr>
          <p:cNvPr id="3" name="Content Placeholder 2">
            <a:extLst>
              <a:ext uri="{FF2B5EF4-FFF2-40B4-BE49-F238E27FC236}">
                <a16:creationId xmlns:a16="http://schemas.microsoft.com/office/drawing/2014/main" id="{9959F911-7205-8A48-AD7F-C02154F405BE}"/>
              </a:ext>
            </a:extLst>
          </p:cNvPr>
          <p:cNvSpPr>
            <a:spLocks noGrp="1"/>
          </p:cNvSpPr>
          <p:nvPr>
            <p:ph idx="1"/>
          </p:nvPr>
        </p:nvSpPr>
        <p:spPr/>
        <p:txBody>
          <a:bodyPr>
            <a:normAutofit/>
          </a:bodyPr>
          <a:lstStyle/>
          <a:p>
            <a:pPr marL="0" indent="0">
              <a:buNone/>
            </a:pPr>
            <a:r>
              <a:rPr lang="en-US" sz="2400" dirty="0" err="1"/>
              <a:t>Bāhiya</a:t>
            </a:r>
            <a:r>
              <a:rPr lang="en-US" sz="2400" dirty="0"/>
              <a:t> would also be familiar with "... that imperishable is the unseen seer, the unheard hearer, the unthought thinker, the ununderstood understander. Other than it there is naught that sees. Other than it there is naught that hears. Other than it there is naught that thinks. Other than it there is naught that understands...." </a:t>
            </a:r>
            <a:r>
              <a:rPr lang="en-US" sz="2400" i="1" dirty="0" err="1"/>
              <a:t>Bṛhadāraṇyaka</a:t>
            </a:r>
            <a:r>
              <a:rPr lang="en-US" sz="2400" dirty="0"/>
              <a:t> </a:t>
            </a:r>
            <a:r>
              <a:rPr lang="en-US" sz="2400" i="1" dirty="0"/>
              <a:t>Upanishad:</a:t>
            </a:r>
            <a:r>
              <a:rPr lang="en-US" sz="2400" dirty="0"/>
              <a:t> 3.8.11.</a:t>
            </a:r>
          </a:p>
        </p:txBody>
      </p:sp>
    </p:spTree>
    <p:extLst>
      <p:ext uri="{BB962C8B-B14F-4D97-AF65-F5344CB8AC3E}">
        <p14:creationId xmlns:p14="http://schemas.microsoft.com/office/powerpoint/2010/main" val="18048753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BA004-670B-B34A-8381-9B7B10F60188}"/>
              </a:ext>
            </a:extLst>
          </p:cNvPr>
          <p:cNvSpPr>
            <a:spLocks noGrp="1"/>
          </p:cNvSpPr>
          <p:nvPr>
            <p:ph type="title"/>
          </p:nvPr>
        </p:nvSpPr>
        <p:spPr/>
        <p:txBody>
          <a:bodyPr/>
          <a:lstStyle/>
          <a:p>
            <a:r>
              <a:rPr lang="en-US" dirty="0"/>
              <a:t>Leigh Brasington Explanation (Continued)</a:t>
            </a:r>
          </a:p>
        </p:txBody>
      </p:sp>
      <p:sp>
        <p:nvSpPr>
          <p:cNvPr id="3" name="Content Placeholder 2">
            <a:extLst>
              <a:ext uri="{FF2B5EF4-FFF2-40B4-BE49-F238E27FC236}">
                <a16:creationId xmlns:a16="http://schemas.microsoft.com/office/drawing/2014/main" id="{9959F911-7205-8A48-AD7F-C02154F405BE}"/>
              </a:ext>
            </a:extLst>
          </p:cNvPr>
          <p:cNvSpPr>
            <a:spLocks noGrp="1"/>
          </p:cNvSpPr>
          <p:nvPr>
            <p:ph idx="1"/>
          </p:nvPr>
        </p:nvSpPr>
        <p:spPr>
          <a:xfrm>
            <a:off x="719997" y="2710565"/>
            <a:ext cx="10728325" cy="3227375"/>
          </a:xfrm>
        </p:spPr>
        <p:txBody>
          <a:bodyPr>
            <a:normAutofit/>
          </a:bodyPr>
          <a:lstStyle/>
          <a:p>
            <a:pPr marL="0" indent="0">
              <a:buNone/>
            </a:pPr>
            <a:r>
              <a:rPr lang="en-US" sz="2400" dirty="0"/>
              <a:t>The Buddha, as he often does, takes something his questioner is familiar with and gives it a subtle but profound twist: there's no Atman, there's just seeing, just hearing, etc.</a:t>
            </a:r>
          </a:p>
        </p:txBody>
      </p:sp>
    </p:spTree>
    <p:extLst>
      <p:ext uri="{BB962C8B-B14F-4D97-AF65-F5344CB8AC3E}">
        <p14:creationId xmlns:p14="http://schemas.microsoft.com/office/powerpoint/2010/main" val="3311824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B3920-CF2F-604B-B3F5-34263988559A}"/>
              </a:ext>
            </a:extLst>
          </p:cNvPr>
          <p:cNvSpPr>
            <a:spLocks noGrp="1"/>
          </p:cNvSpPr>
          <p:nvPr>
            <p:ph type="title"/>
          </p:nvPr>
        </p:nvSpPr>
        <p:spPr/>
        <p:txBody>
          <a:bodyPr/>
          <a:lstStyle/>
          <a:p>
            <a:r>
              <a:rPr lang="en-US" i="1" dirty="0" err="1"/>
              <a:t>Maluṅkyaputta</a:t>
            </a:r>
            <a:r>
              <a:rPr lang="en-US" i="1" dirty="0"/>
              <a:t> </a:t>
            </a:r>
            <a:r>
              <a:rPr lang="en-US" dirty="0"/>
              <a:t>Instruction</a:t>
            </a:r>
          </a:p>
        </p:txBody>
      </p:sp>
      <p:sp>
        <p:nvSpPr>
          <p:cNvPr id="3" name="Content Placeholder 2">
            <a:extLst>
              <a:ext uri="{FF2B5EF4-FFF2-40B4-BE49-F238E27FC236}">
                <a16:creationId xmlns:a16="http://schemas.microsoft.com/office/drawing/2014/main" id="{DEF8AC2D-F84D-DE43-99F9-26D7C1C469E8}"/>
              </a:ext>
            </a:extLst>
          </p:cNvPr>
          <p:cNvSpPr>
            <a:spLocks noGrp="1"/>
          </p:cNvSpPr>
          <p:nvPr>
            <p:ph idx="1"/>
          </p:nvPr>
        </p:nvSpPr>
        <p:spPr>
          <a:xfrm>
            <a:off x="720000" y="2096528"/>
            <a:ext cx="10728325" cy="3849261"/>
          </a:xfrm>
        </p:spPr>
        <p:txBody>
          <a:bodyPr>
            <a:normAutofit lnSpcReduction="10000"/>
          </a:bodyPr>
          <a:lstStyle/>
          <a:p>
            <a:pPr marL="0" indent="0">
              <a:buNone/>
            </a:pPr>
            <a:r>
              <a:rPr lang="en-US" sz="2400" dirty="0"/>
              <a:t> This instruction was also given to </a:t>
            </a:r>
            <a:r>
              <a:rPr lang="en-US" sz="2400" i="1" dirty="0" err="1"/>
              <a:t>Maluṅkyaputta</a:t>
            </a:r>
            <a:r>
              <a:rPr lang="en-US" sz="2400" dirty="0"/>
              <a:t> in SN 35.95: “In that case, when, </a:t>
            </a:r>
            <a:r>
              <a:rPr lang="en-US" sz="2400" i="1" dirty="0" err="1"/>
              <a:t>Maluṅkyaputta</a:t>
            </a:r>
            <a:r>
              <a:rPr lang="en-US" sz="2400" dirty="0"/>
              <a:t>, things seen, heard, sensed, and cognized by you, in seeing there will be merely seeing, in hearing let there be merely hearing; in sensing let there be merely sensing; in cognizing let there be merely cognizing, then, </a:t>
            </a:r>
            <a:r>
              <a:rPr lang="en-US" sz="2400" i="1" dirty="0" err="1"/>
              <a:t>Maluṅkyaputta</a:t>
            </a:r>
            <a:r>
              <a:rPr lang="en-US" sz="2400" dirty="0"/>
              <a:t>, you will not be ‘by that’ (</a:t>
            </a:r>
            <a:r>
              <a:rPr lang="en-US" sz="2400" i="1" dirty="0" err="1"/>
              <a:t>na</a:t>
            </a:r>
            <a:r>
              <a:rPr lang="en-US" sz="2400" i="1" dirty="0"/>
              <a:t> </a:t>
            </a:r>
            <a:r>
              <a:rPr lang="en-US" sz="2400" i="1" dirty="0" err="1"/>
              <a:t>tena</a:t>
            </a:r>
            <a:r>
              <a:rPr lang="en-US" sz="2400" dirty="0"/>
              <a:t>) When, </a:t>
            </a:r>
            <a:r>
              <a:rPr lang="en-US" sz="2400" dirty="0" err="1"/>
              <a:t>Maluṅkyaputta</a:t>
            </a:r>
            <a:r>
              <a:rPr lang="en-US" sz="2400" dirty="0"/>
              <a:t>, you are not ‘by that,’ (</a:t>
            </a:r>
            <a:r>
              <a:rPr lang="en-US" sz="2400" i="1" dirty="0" err="1"/>
              <a:t>na</a:t>
            </a:r>
            <a:r>
              <a:rPr lang="en-US" sz="2400" i="1" dirty="0"/>
              <a:t> </a:t>
            </a:r>
            <a:r>
              <a:rPr lang="en-US" sz="2400" i="1" dirty="0" err="1"/>
              <a:t>tena</a:t>
            </a:r>
            <a:r>
              <a:rPr lang="en-US" sz="2400" dirty="0"/>
              <a:t>) then you will not be ‘therein.(</a:t>
            </a:r>
            <a:r>
              <a:rPr lang="en-US" sz="2400" i="1" dirty="0" err="1"/>
              <a:t>na</a:t>
            </a:r>
            <a:r>
              <a:rPr lang="en-US" sz="2400" i="1" dirty="0"/>
              <a:t> </a:t>
            </a:r>
            <a:r>
              <a:rPr lang="en-US" sz="2400" i="1" dirty="0" err="1"/>
              <a:t>tattha</a:t>
            </a:r>
            <a:r>
              <a:rPr lang="en-US" sz="2400" dirty="0"/>
              <a:t>) ’ When, </a:t>
            </a:r>
            <a:r>
              <a:rPr lang="en-US" sz="2400" i="1" dirty="0" err="1"/>
              <a:t>Maluṅkyaputta</a:t>
            </a:r>
            <a:r>
              <a:rPr lang="en-US" sz="2400" dirty="0"/>
              <a:t>, you are not ‘therein,’ then you will be neither here nor beyond nor in between the two. This itself is the end of </a:t>
            </a:r>
            <a:r>
              <a:rPr lang="en-US" sz="2400" i="1" dirty="0"/>
              <a:t>dukkha</a:t>
            </a:r>
            <a:r>
              <a:rPr lang="en-US" sz="2400" dirty="0"/>
              <a:t>.”</a:t>
            </a:r>
          </a:p>
          <a:p>
            <a:pPr marL="0" indent="0">
              <a:buNone/>
            </a:pPr>
            <a:endParaRPr lang="en-US" dirty="0"/>
          </a:p>
        </p:txBody>
      </p:sp>
    </p:spTree>
    <p:extLst>
      <p:ext uri="{BB962C8B-B14F-4D97-AF65-F5344CB8AC3E}">
        <p14:creationId xmlns:p14="http://schemas.microsoft.com/office/powerpoint/2010/main" val="2581567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BA2104-5016-0544-87A1-DDE8A2B0A7F8}"/>
              </a:ext>
            </a:extLst>
          </p:cNvPr>
          <p:cNvSpPr>
            <a:spLocks noGrp="1"/>
          </p:cNvSpPr>
          <p:nvPr>
            <p:ph idx="1"/>
          </p:nvPr>
        </p:nvSpPr>
        <p:spPr>
          <a:xfrm>
            <a:off x="719997" y="2330726"/>
            <a:ext cx="10728325" cy="2196547"/>
          </a:xfrm>
        </p:spPr>
        <p:txBody>
          <a:bodyPr>
            <a:normAutofit/>
          </a:bodyPr>
          <a:lstStyle/>
          <a:p>
            <a:pPr marL="0" indent="0">
              <a:buNone/>
            </a:pPr>
            <a:r>
              <a:rPr lang="en-US" sz="2400" i="1" dirty="0"/>
              <a:t>Then, at that time, </a:t>
            </a:r>
            <a:r>
              <a:rPr lang="en-US" sz="2400" b="1" i="1" dirty="0" err="1"/>
              <a:t>Bāhiya</a:t>
            </a:r>
            <a:r>
              <a:rPr lang="en-US" sz="2400" b="1" i="1" dirty="0"/>
              <a:t> of the Bark Robe </a:t>
            </a:r>
            <a:r>
              <a:rPr lang="en-US" sz="2400" i="1" dirty="0"/>
              <a:t>was living near </a:t>
            </a:r>
            <a:r>
              <a:rPr lang="en-US" sz="2400" i="1" dirty="0" err="1"/>
              <a:t>Suppāraka</a:t>
            </a:r>
            <a:r>
              <a:rPr lang="en-US" sz="2400" i="1" dirty="0"/>
              <a:t>, on the seashore, being respected, revered, honored, venerated, esteemed, in receipt of robes, alms food, lodging, and medicinal requisites as a support during sickness.</a:t>
            </a:r>
          </a:p>
        </p:txBody>
      </p:sp>
    </p:spTree>
    <p:extLst>
      <p:ext uri="{BB962C8B-B14F-4D97-AF65-F5344CB8AC3E}">
        <p14:creationId xmlns:p14="http://schemas.microsoft.com/office/powerpoint/2010/main" val="28947577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64E472-3E43-614F-82AA-17B87B912EDD}"/>
              </a:ext>
            </a:extLst>
          </p:cNvPr>
          <p:cNvSpPr>
            <a:spLocks noGrp="1"/>
          </p:cNvSpPr>
          <p:nvPr>
            <p:ph idx="1"/>
          </p:nvPr>
        </p:nvSpPr>
        <p:spPr>
          <a:xfrm>
            <a:off x="731837" y="2087219"/>
            <a:ext cx="10728325" cy="3352289"/>
          </a:xfrm>
        </p:spPr>
        <p:txBody>
          <a:bodyPr/>
          <a:lstStyle/>
          <a:p>
            <a:pPr marL="0" indent="0">
              <a:buNone/>
            </a:pPr>
            <a:r>
              <a:rPr lang="en-US" sz="2400" i="1" dirty="0"/>
              <a:t>“And since for you, </a:t>
            </a:r>
            <a:r>
              <a:rPr lang="en-US" sz="2400" i="1" dirty="0" err="1"/>
              <a:t>Bāhiya</a:t>
            </a:r>
            <a:r>
              <a:rPr lang="en-US" sz="2400" i="1" dirty="0"/>
              <a:t>, in seeing let there be merely seeing; in hearing let there be merely hearing; in sensing let there be merely sensing; in cognizing let there be merely cognizing., therefore, </a:t>
            </a:r>
            <a:r>
              <a:rPr lang="en-US" sz="2400" i="1" dirty="0" err="1"/>
              <a:t>Bāhiya</a:t>
            </a:r>
            <a:r>
              <a:rPr lang="en-US" sz="2400" i="1" dirty="0"/>
              <a:t>, you will not be ‘thereby’ (</a:t>
            </a:r>
            <a:r>
              <a:rPr lang="en-US" sz="2400" i="1" dirty="0" err="1"/>
              <a:t>na</a:t>
            </a:r>
            <a:r>
              <a:rPr lang="en-US" sz="2400" i="1" dirty="0"/>
              <a:t> </a:t>
            </a:r>
            <a:r>
              <a:rPr lang="en-US" sz="2400" i="1" dirty="0" err="1"/>
              <a:t>tena</a:t>
            </a:r>
            <a:r>
              <a:rPr lang="en-US" sz="2400" i="1" dirty="0"/>
              <a:t>); and since, </a:t>
            </a:r>
            <a:r>
              <a:rPr lang="en-US" sz="2400" i="1" dirty="0" err="1"/>
              <a:t>Bāhiya</a:t>
            </a:r>
            <a:r>
              <a:rPr lang="en-US" sz="2400" i="1" dirty="0"/>
              <a:t>, you will not be ‘thereby’ (</a:t>
            </a:r>
            <a:r>
              <a:rPr lang="en-US" sz="2400" i="1" dirty="0" err="1"/>
              <a:t>na</a:t>
            </a:r>
            <a:r>
              <a:rPr lang="en-US" sz="2400" i="1" dirty="0"/>
              <a:t> </a:t>
            </a:r>
            <a:r>
              <a:rPr lang="en-US" sz="2400" i="1" dirty="0" err="1"/>
              <a:t>tena</a:t>
            </a:r>
            <a:r>
              <a:rPr lang="en-US" sz="2400" i="1" dirty="0"/>
              <a:t>), therefore, </a:t>
            </a:r>
            <a:r>
              <a:rPr lang="en-US" sz="2400" i="1" dirty="0" err="1"/>
              <a:t>Bāhiya</a:t>
            </a:r>
            <a:r>
              <a:rPr lang="en-US" sz="2400" i="1" dirty="0"/>
              <a:t>, you will not be ‘therein’ (</a:t>
            </a:r>
            <a:r>
              <a:rPr lang="en-US" sz="2400" i="1" dirty="0" err="1"/>
              <a:t>na</a:t>
            </a:r>
            <a:r>
              <a:rPr lang="en-US" sz="2400" i="1" dirty="0"/>
              <a:t> </a:t>
            </a:r>
            <a:r>
              <a:rPr lang="en-US" sz="2400" i="1" dirty="0" err="1"/>
              <a:t>tattha</a:t>
            </a:r>
            <a:r>
              <a:rPr lang="en-US" sz="2400" i="1" dirty="0"/>
              <a:t>); and since, </a:t>
            </a:r>
            <a:r>
              <a:rPr lang="en-US" sz="2400" i="1" dirty="0" err="1"/>
              <a:t>Bāhiya</a:t>
            </a:r>
            <a:r>
              <a:rPr lang="en-US" sz="2400" i="1" dirty="0"/>
              <a:t>, you will not be ‘therein’ (</a:t>
            </a:r>
            <a:r>
              <a:rPr lang="en-US" sz="2400" i="1" dirty="0" err="1"/>
              <a:t>na</a:t>
            </a:r>
            <a:r>
              <a:rPr lang="en-US" sz="2400" i="1" dirty="0"/>
              <a:t> </a:t>
            </a:r>
            <a:r>
              <a:rPr lang="en-US" sz="2400" i="1" dirty="0" err="1"/>
              <a:t>tattha</a:t>
            </a:r>
            <a:r>
              <a:rPr lang="en-US" sz="2400" i="1" dirty="0"/>
              <a:t>), therefore, </a:t>
            </a:r>
            <a:r>
              <a:rPr lang="en-US" sz="2400" i="1" dirty="0" err="1"/>
              <a:t>Bāhiya</a:t>
            </a:r>
            <a:r>
              <a:rPr lang="en-US" sz="2400" i="1" dirty="0"/>
              <a:t>, you will not be here or beyond or in between the two—this itself is the end of dukkha.”</a:t>
            </a:r>
          </a:p>
          <a:p>
            <a:pPr marL="0" indent="0">
              <a:buNone/>
            </a:pPr>
            <a:endParaRPr lang="en-US" dirty="0"/>
          </a:p>
        </p:txBody>
      </p:sp>
    </p:spTree>
    <p:extLst>
      <p:ext uri="{BB962C8B-B14F-4D97-AF65-F5344CB8AC3E}">
        <p14:creationId xmlns:p14="http://schemas.microsoft.com/office/powerpoint/2010/main" val="28221931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8D16D-6B38-0A4E-B70A-D51B7F543B8C}"/>
              </a:ext>
            </a:extLst>
          </p:cNvPr>
          <p:cNvSpPr>
            <a:spLocks noGrp="1"/>
          </p:cNvSpPr>
          <p:nvPr>
            <p:ph type="title"/>
          </p:nvPr>
        </p:nvSpPr>
        <p:spPr/>
        <p:txBody>
          <a:bodyPr/>
          <a:lstStyle/>
          <a:p>
            <a:r>
              <a:rPr lang="en-US" dirty="0"/>
              <a:t>Bhikkhu </a:t>
            </a:r>
            <a:r>
              <a:rPr lang="en-US" dirty="0" err="1"/>
              <a:t>Ānandajoti</a:t>
            </a:r>
            <a:endParaRPr lang="en-US" dirty="0"/>
          </a:p>
        </p:txBody>
      </p:sp>
      <p:sp>
        <p:nvSpPr>
          <p:cNvPr id="3" name="Content Placeholder 2">
            <a:extLst>
              <a:ext uri="{FF2B5EF4-FFF2-40B4-BE49-F238E27FC236}">
                <a16:creationId xmlns:a16="http://schemas.microsoft.com/office/drawing/2014/main" id="{E05D6179-F5AE-7545-96F6-050CDC0B03A8}"/>
              </a:ext>
            </a:extLst>
          </p:cNvPr>
          <p:cNvSpPr>
            <a:spLocks noGrp="1"/>
          </p:cNvSpPr>
          <p:nvPr>
            <p:ph idx="1"/>
          </p:nvPr>
        </p:nvSpPr>
        <p:spPr/>
        <p:txBody>
          <a:bodyPr/>
          <a:lstStyle/>
          <a:p>
            <a:pPr marL="0" indent="0">
              <a:buNone/>
            </a:pPr>
            <a:r>
              <a:rPr lang="en-US" sz="2400" dirty="0"/>
              <a:t>Bhikkhu </a:t>
            </a:r>
            <a:r>
              <a:rPr lang="en-US" sz="2400" dirty="0" err="1"/>
              <a:t>Ānandajoti</a:t>
            </a:r>
            <a:r>
              <a:rPr lang="en-US" sz="2400" dirty="0"/>
              <a:t> translates the concluding phrase of the instructions in this way: </a:t>
            </a:r>
            <a:r>
              <a:rPr lang="en-US" sz="2400" i="1" dirty="0"/>
              <a:t>“therefore, </a:t>
            </a:r>
            <a:r>
              <a:rPr lang="en-US" sz="2400" i="1" dirty="0" err="1"/>
              <a:t>Bāhiya</a:t>
            </a:r>
            <a:r>
              <a:rPr lang="en-US" sz="2400" i="1" dirty="0"/>
              <a:t>, you will not be with that; and since, </a:t>
            </a:r>
            <a:r>
              <a:rPr lang="en-US" sz="2400" i="1" dirty="0" err="1"/>
              <a:t>Bāhiya</a:t>
            </a:r>
            <a:r>
              <a:rPr lang="en-US" sz="2400" i="1" dirty="0"/>
              <a:t>, you will not be with that, therefore, </a:t>
            </a:r>
            <a:r>
              <a:rPr lang="en-US" sz="2400" i="1" dirty="0" err="1"/>
              <a:t>Bāhiya</a:t>
            </a:r>
            <a:r>
              <a:rPr lang="en-US" sz="2400" i="1" dirty="0"/>
              <a:t>, you will not be in that; and since, </a:t>
            </a:r>
            <a:r>
              <a:rPr lang="en-US" sz="2400" i="1" dirty="0" err="1"/>
              <a:t>Bāhiya</a:t>
            </a:r>
            <a:r>
              <a:rPr lang="en-US" sz="2400" i="1" dirty="0"/>
              <a:t>, you will not be in that, therefore, </a:t>
            </a:r>
            <a:r>
              <a:rPr lang="en-US" sz="2400" i="1" dirty="0" err="1"/>
              <a:t>Bāhiya</a:t>
            </a:r>
            <a:r>
              <a:rPr lang="en-US" sz="2400" i="1" dirty="0"/>
              <a:t>, you will not be here or hereafter or in between the two—just this is the end of suffering.”</a:t>
            </a:r>
          </a:p>
          <a:p>
            <a:pPr marL="0" indent="0">
              <a:buNone/>
            </a:pPr>
            <a:endParaRPr lang="en-US" dirty="0"/>
          </a:p>
        </p:txBody>
      </p:sp>
    </p:spTree>
    <p:extLst>
      <p:ext uri="{BB962C8B-B14F-4D97-AF65-F5344CB8AC3E}">
        <p14:creationId xmlns:p14="http://schemas.microsoft.com/office/powerpoint/2010/main" val="40257967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97890-7AED-D343-AB1A-38BFF088BE68}"/>
              </a:ext>
            </a:extLst>
          </p:cNvPr>
          <p:cNvSpPr>
            <a:spLocks noGrp="1"/>
          </p:cNvSpPr>
          <p:nvPr>
            <p:ph type="title"/>
          </p:nvPr>
        </p:nvSpPr>
        <p:spPr/>
        <p:txBody>
          <a:bodyPr/>
          <a:lstStyle/>
          <a:p>
            <a:r>
              <a:rPr lang="en-US" dirty="0"/>
              <a:t>Leigh Brasington</a:t>
            </a:r>
          </a:p>
        </p:txBody>
      </p:sp>
      <p:sp>
        <p:nvSpPr>
          <p:cNvPr id="3" name="Content Placeholder 2">
            <a:extLst>
              <a:ext uri="{FF2B5EF4-FFF2-40B4-BE49-F238E27FC236}">
                <a16:creationId xmlns:a16="http://schemas.microsoft.com/office/drawing/2014/main" id="{76B61F31-1408-F845-B604-720713637045}"/>
              </a:ext>
            </a:extLst>
          </p:cNvPr>
          <p:cNvSpPr>
            <a:spLocks noGrp="1"/>
          </p:cNvSpPr>
          <p:nvPr>
            <p:ph idx="1"/>
          </p:nvPr>
        </p:nvSpPr>
        <p:spPr/>
        <p:txBody>
          <a:bodyPr>
            <a:normAutofit/>
          </a:bodyPr>
          <a:lstStyle/>
          <a:p>
            <a:pPr marL="0" indent="0">
              <a:buNone/>
            </a:pPr>
            <a:r>
              <a:rPr lang="en-US" sz="2400" dirty="0"/>
              <a:t>In a private e-mail, expressed his interpretation of this passage: I take this to mean, "if you don't go creating an object, you won't be creating yourself as the subject". This is my interpretation, not what it literally says. Subject-Object duality was not an idea at the time of the Buddha, so he had to come up with some way of expressing it. Given the limitations of language/ideas, this is what he came up with.</a:t>
            </a:r>
          </a:p>
        </p:txBody>
      </p:sp>
    </p:spTree>
    <p:extLst>
      <p:ext uri="{BB962C8B-B14F-4D97-AF65-F5344CB8AC3E}">
        <p14:creationId xmlns:p14="http://schemas.microsoft.com/office/powerpoint/2010/main" val="38749584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97890-7AED-D343-AB1A-38BFF088BE68}"/>
              </a:ext>
            </a:extLst>
          </p:cNvPr>
          <p:cNvSpPr>
            <a:spLocks noGrp="1"/>
          </p:cNvSpPr>
          <p:nvPr>
            <p:ph type="title"/>
          </p:nvPr>
        </p:nvSpPr>
        <p:spPr/>
        <p:txBody>
          <a:bodyPr/>
          <a:lstStyle/>
          <a:p>
            <a:r>
              <a:rPr lang="en-US" dirty="0"/>
              <a:t>Leigh Brasington (Continued)</a:t>
            </a:r>
          </a:p>
        </p:txBody>
      </p:sp>
      <p:sp>
        <p:nvSpPr>
          <p:cNvPr id="3" name="Content Placeholder 2">
            <a:extLst>
              <a:ext uri="{FF2B5EF4-FFF2-40B4-BE49-F238E27FC236}">
                <a16:creationId xmlns:a16="http://schemas.microsoft.com/office/drawing/2014/main" id="{76B61F31-1408-F845-B604-720713637045}"/>
              </a:ext>
            </a:extLst>
          </p:cNvPr>
          <p:cNvSpPr>
            <a:spLocks noGrp="1"/>
          </p:cNvSpPr>
          <p:nvPr>
            <p:ph idx="1"/>
          </p:nvPr>
        </p:nvSpPr>
        <p:spPr/>
        <p:txBody>
          <a:bodyPr>
            <a:normAutofit/>
          </a:bodyPr>
          <a:lstStyle/>
          <a:p>
            <a:pPr marL="0" indent="0">
              <a:buNone/>
            </a:pPr>
            <a:r>
              <a:rPr lang="en-US" sz="2400" dirty="0"/>
              <a:t>I tend to translate this as </a:t>
            </a:r>
            <a:r>
              <a:rPr lang="en-US" sz="2400" i="1" dirty="0"/>
              <a:t>"You will not be in that (the object), you will not be in this (the subject), you will not be in-between.” </a:t>
            </a:r>
            <a:r>
              <a:rPr lang="en-US" sz="2400" dirty="0"/>
              <a:t>I derives this principally from the </a:t>
            </a:r>
            <a:r>
              <a:rPr lang="en-US" sz="2400" i="1" dirty="0"/>
              <a:t>"therefore, </a:t>
            </a:r>
            <a:r>
              <a:rPr lang="en-US" sz="2400" i="1" dirty="0" err="1"/>
              <a:t>Bāhiya</a:t>
            </a:r>
            <a:r>
              <a:rPr lang="en-US" sz="2400" i="1" dirty="0"/>
              <a:t>, you will not be here [subject] or beyond [object] or in between the two—this itself is the end of dukkha.”</a:t>
            </a:r>
          </a:p>
        </p:txBody>
      </p:sp>
    </p:spTree>
    <p:extLst>
      <p:ext uri="{BB962C8B-B14F-4D97-AF65-F5344CB8AC3E}">
        <p14:creationId xmlns:p14="http://schemas.microsoft.com/office/powerpoint/2010/main" val="35042721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B7B9F-3E0B-2B44-B265-942EBC00FA40}"/>
              </a:ext>
            </a:extLst>
          </p:cNvPr>
          <p:cNvSpPr>
            <a:spLocks noGrp="1"/>
          </p:cNvSpPr>
          <p:nvPr>
            <p:ph type="title"/>
          </p:nvPr>
        </p:nvSpPr>
        <p:spPr/>
        <p:txBody>
          <a:bodyPr/>
          <a:lstStyle/>
          <a:p>
            <a:r>
              <a:rPr lang="en-US" dirty="0" err="1"/>
              <a:t>Ñāṇananda</a:t>
            </a:r>
            <a:endParaRPr lang="en-US" dirty="0"/>
          </a:p>
        </p:txBody>
      </p:sp>
      <p:sp>
        <p:nvSpPr>
          <p:cNvPr id="3" name="Content Placeholder 2">
            <a:extLst>
              <a:ext uri="{FF2B5EF4-FFF2-40B4-BE49-F238E27FC236}">
                <a16:creationId xmlns:a16="http://schemas.microsoft.com/office/drawing/2014/main" id="{5542815C-880A-A949-BE51-D30B6417F2BF}"/>
              </a:ext>
            </a:extLst>
          </p:cNvPr>
          <p:cNvSpPr>
            <a:spLocks noGrp="1"/>
          </p:cNvSpPr>
          <p:nvPr>
            <p:ph idx="1"/>
          </p:nvPr>
        </p:nvSpPr>
        <p:spPr>
          <a:xfrm>
            <a:off x="719997" y="2342817"/>
            <a:ext cx="10728325" cy="3227375"/>
          </a:xfrm>
        </p:spPr>
        <p:txBody>
          <a:bodyPr>
            <a:normAutofit/>
          </a:bodyPr>
          <a:lstStyle/>
          <a:p>
            <a:pPr marL="0" indent="0">
              <a:buNone/>
            </a:pPr>
            <a:r>
              <a:rPr lang="en-US" sz="2400" dirty="0"/>
              <a:t>According to </a:t>
            </a:r>
            <a:r>
              <a:rPr lang="en-US" sz="2400" dirty="0" err="1"/>
              <a:t>Ñāṇananda</a:t>
            </a:r>
            <a:r>
              <a:rPr lang="en-US" sz="2400" dirty="0"/>
              <a:t>, the target of the instruction is also to undermine the way objects of experience are usually apperceived: </a:t>
            </a:r>
          </a:p>
          <a:p>
            <a:r>
              <a:rPr lang="en-US" sz="2400" dirty="0"/>
              <a:t>At whatever time one stops short at the seen and takes it only as a seen and not some thing seen and […] there is no imagining a ‘thinghood’, then one would not be thinking in terms of it […] if one does not take such a standpoint, one is neither ‘here’ nor ‘there’ nor ‘in between the two’.</a:t>
            </a:r>
          </a:p>
        </p:txBody>
      </p:sp>
    </p:spTree>
    <p:extLst>
      <p:ext uri="{BB962C8B-B14F-4D97-AF65-F5344CB8AC3E}">
        <p14:creationId xmlns:p14="http://schemas.microsoft.com/office/powerpoint/2010/main" val="20570191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B7B9F-3E0B-2B44-B265-942EBC00FA40}"/>
              </a:ext>
            </a:extLst>
          </p:cNvPr>
          <p:cNvSpPr>
            <a:spLocks noGrp="1"/>
          </p:cNvSpPr>
          <p:nvPr>
            <p:ph type="title"/>
          </p:nvPr>
        </p:nvSpPr>
        <p:spPr/>
        <p:txBody>
          <a:bodyPr/>
          <a:lstStyle/>
          <a:p>
            <a:r>
              <a:rPr lang="en-US" dirty="0" err="1"/>
              <a:t>Ñāṇananda</a:t>
            </a:r>
            <a:r>
              <a:rPr lang="en-US" dirty="0"/>
              <a:t> (Continued)</a:t>
            </a:r>
          </a:p>
        </p:txBody>
      </p:sp>
      <p:sp>
        <p:nvSpPr>
          <p:cNvPr id="3" name="Content Placeholder 2">
            <a:extLst>
              <a:ext uri="{FF2B5EF4-FFF2-40B4-BE49-F238E27FC236}">
                <a16:creationId xmlns:a16="http://schemas.microsoft.com/office/drawing/2014/main" id="{5542815C-880A-A949-BE51-D30B6417F2BF}"/>
              </a:ext>
            </a:extLst>
          </p:cNvPr>
          <p:cNvSpPr>
            <a:spLocks noGrp="1"/>
          </p:cNvSpPr>
          <p:nvPr>
            <p:ph idx="1"/>
          </p:nvPr>
        </p:nvSpPr>
        <p:spPr>
          <a:xfrm>
            <a:off x="720000" y="1361662"/>
            <a:ext cx="10728325" cy="4407314"/>
          </a:xfrm>
        </p:spPr>
        <p:txBody>
          <a:bodyPr>
            <a:noAutofit/>
          </a:bodyPr>
          <a:lstStyle/>
          <a:p>
            <a:pPr marL="0" indent="0">
              <a:buNone/>
            </a:pPr>
            <a:r>
              <a:rPr lang="en-US" sz="2400" dirty="0" err="1"/>
              <a:t>Ñāṇananda</a:t>
            </a:r>
            <a:r>
              <a:rPr lang="en-US" sz="2400" dirty="0"/>
              <a:t> then paraphrases the instruction as follows:</a:t>
            </a:r>
          </a:p>
          <a:p>
            <a:r>
              <a:rPr lang="en-US" sz="2400" dirty="0"/>
              <a:t>When, </a:t>
            </a:r>
            <a:r>
              <a:rPr lang="en-US" sz="2400" dirty="0" err="1"/>
              <a:t>Bāhiya</a:t>
            </a:r>
            <a:r>
              <a:rPr lang="en-US" sz="2400" dirty="0"/>
              <a:t>, you have gone through that training of stopping at just the seen, the heard, the sensed and the cognized, then you would not be imagining in terms of them. The algebraic-like expressions </a:t>
            </a:r>
            <a:r>
              <a:rPr lang="en-US" sz="2400" i="1" dirty="0" err="1"/>
              <a:t>na</a:t>
            </a:r>
            <a:r>
              <a:rPr lang="en-US" sz="2400" i="1" dirty="0"/>
              <a:t> </a:t>
            </a:r>
            <a:r>
              <a:rPr lang="en-US" sz="2400" i="1" dirty="0" err="1"/>
              <a:t>tena</a:t>
            </a:r>
            <a:r>
              <a:rPr lang="en-US" sz="2400" dirty="0"/>
              <a:t> and </a:t>
            </a:r>
            <a:r>
              <a:rPr lang="en-US" sz="2400" i="1" dirty="0" err="1"/>
              <a:t>na</a:t>
            </a:r>
            <a:r>
              <a:rPr lang="en-US" sz="2400" i="1" dirty="0"/>
              <a:t> </a:t>
            </a:r>
            <a:r>
              <a:rPr lang="en-US" sz="2400" i="1" dirty="0" err="1"/>
              <a:t>tattha</a:t>
            </a:r>
            <a:r>
              <a:rPr lang="en-US" sz="2400" dirty="0"/>
              <a:t> have to be understood as forms of egoistic imagining, </a:t>
            </a:r>
            <a:r>
              <a:rPr lang="en-US" sz="2400" i="1" dirty="0" err="1"/>
              <a:t>maññanā</a:t>
            </a:r>
            <a:r>
              <a:rPr lang="en-US" sz="2400" dirty="0"/>
              <a:t>. When you do not imagine in terms of them, you would not be in them. There would be no involvement in regard to them […]. When, </a:t>
            </a:r>
            <a:r>
              <a:rPr lang="en-US" sz="2400" dirty="0" err="1"/>
              <a:t>Bāhiya</a:t>
            </a:r>
            <a:r>
              <a:rPr lang="en-US" sz="2400" dirty="0"/>
              <a:t>, you do not dwell in it, </a:t>
            </a:r>
            <a:r>
              <a:rPr lang="en-US" sz="2400" i="1" dirty="0" err="1"/>
              <a:t>yato</a:t>
            </a:r>
            <a:r>
              <a:rPr lang="en-US" sz="2400" i="1" dirty="0"/>
              <a:t> </a:t>
            </a:r>
            <a:r>
              <a:rPr lang="en-US" sz="2400" i="1" dirty="0" err="1"/>
              <a:t>tvaṃ</a:t>
            </a:r>
            <a:r>
              <a:rPr lang="el-GR" sz="2400" i="1" dirty="0"/>
              <a:t> </a:t>
            </a:r>
            <a:r>
              <a:rPr lang="en-US" sz="2400" i="1" dirty="0" err="1"/>
              <a:t>bāhiya</a:t>
            </a:r>
            <a:r>
              <a:rPr lang="en-US" sz="2400" i="1" dirty="0"/>
              <a:t> </a:t>
            </a:r>
            <a:r>
              <a:rPr lang="en-US" sz="2400" i="1" dirty="0" err="1"/>
              <a:t>na</a:t>
            </a:r>
            <a:r>
              <a:rPr lang="en-US" sz="2400" i="1" dirty="0"/>
              <a:t> </a:t>
            </a:r>
            <a:r>
              <a:rPr lang="en-US" sz="2400" i="1" dirty="0" err="1"/>
              <a:t>tattha</a:t>
            </a:r>
            <a:r>
              <a:rPr lang="en-US" sz="2400" dirty="0"/>
              <a:t>, then, </a:t>
            </a:r>
            <a:r>
              <a:rPr lang="en-US" sz="2400" dirty="0" err="1"/>
              <a:t>Bāhiya</a:t>
            </a:r>
            <a:r>
              <a:rPr lang="en-US" sz="2400" dirty="0"/>
              <a:t>, you are neither here, nor there, nor in between the two, </a:t>
            </a:r>
            <a:r>
              <a:rPr lang="en-US" sz="2400" i="1" dirty="0" err="1"/>
              <a:t>tato</a:t>
            </a:r>
            <a:r>
              <a:rPr lang="en-US" sz="2400" i="1" dirty="0"/>
              <a:t> </a:t>
            </a:r>
            <a:r>
              <a:rPr lang="en-US" sz="2400" i="1" dirty="0" err="1"/>
              <a:t>tvaṃ</a:t>
            </a:r>
            <a:r>
              <a:rPr lang="el-GR" sz="2400" i="1" dirty="0"/>
              <a:t> </a:t>
            </a:r>
            <a:r>
              <a:rPr lang="en-US" sz="2400" i="1" dirty="0" err="1"/>
              <a:t>bāhiya</a:t>
            </a:r>
            <a:r>
              <a:rPr lang="en-US" sz="2400" i="1" dirty="0"/>
              <a:t> </a:t>
            </a:r>
            <a:r>
              <a:rPr lang="en-US" sz="2400" i="1" dirty="0" err="1"/>
              <a:t>nev’idha</a:t>
            </a:r>
            <a:r>
              <a:rPr lang="en-US" sz="2400" i="1" dirty="0"/>
              <a:t> </a:t>
            </a:r>
            <a:r>
              <a:rPr lang="en-US" sz="2400" i="1" dirty="0" err="1"/>
              <a:t>na</a:t>
            </a:r>
            <a:r>
              <a:rPr lang="en-US" sz="2400" i="1" dirty="0"/>
              <a:t> </a:t>
            </a:r>
            <a:r>
              <a:rPr lang="en-US" sz="2400" i="1" dirty="0" err="1"/>
              <a:t>huraṃ</a:t>
            </a:r>
            <a:r>
              <a:rPr lang="el-GR" sz="2400" i="1" dirty="0"/>
              <a:t> </a:t>
            </a:r>
            <a:r>
              <a:rPr lang="en-US" sz="2400" i="1" dirty="0" err="1"/>
              <a:t>na</a:t>
            </a:r>
            <a:r>
              <a:rPr lang="en-US" sz="2400" i="1" dirty="0"/>
              <a:t> </a:t>
            </a:r>
            <a:r>
              <a:rPr lang="en-US" sz="2400" i="1" dirty="0" err="1"/>
              <a:t>ubhayamantarena</a:t>
            </a:r>
            <a:r>
              <a:rPr lang="en-US" sz="2400" dirty="0"/>
              <a:t>. This itself is the end of suffering. In other words, you would have realized voidness, </a:t>
            </a:r>
            <a:r>
              <a:rPr lang="en-US" sz="2400" i="1" dirty="0" err="1"/>
              <a:t>suññatā</a:t>
            </a:r>
            <a:r>
              <a:rPr lang="en-US" sz="2400" dirty="0"/>
              <a:t>.</a:t>
            </a:r>
          </a:p>
          <a:p>
            <a:pPr marL="0" indent="0">
              <a:buNone/>
            </a:pPr>
            <a:endParaRPr lang="en-US" sz="2400" dirty="0"/>
          </a:p>
        </p:txBody>
      </p:sp>
    </p:spTree>
    <p:extLst>
      <p:ext uri="{BB962C8B-B14F-4D97-AF65-F5344CB8AC3E}">
        <p14:creationId xmlns:p14="http://schemas.microsoft.com/office/powerpoint/2010/main" val="16470527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B2319-31FA-9D4C-9AD3-63EE90A24D8B}"/>
              </a:ext>
            </a:extLst>
          </p:cNvPr>
          <p:cNvSpPr>
            <a:spLocks noGrp="1"/>
          </p:cNvSpPr>
          <p:nvPr>
            <p:ph type="title"/>
          </p:nvPr>
        </p:nvSpPr>
        <p:spPr/>
        <p:txBody>
          <a:bodyPr/>
          <a:lstStyle/>
          <a:p>
            <a:r>
              <a:rPr lang="en-US" dirty="0"/>
              <a:t>Leigh </a:t>
            </a:r>
            <a:r>
              <a:rPr lang="en-US" dirty="0" err="1"/>
              <a:t>Brasingston</a:t>
            </a:r>
            <a:endParaRPr lang="en-US" dirty="0"/>
          </a:p>
        </p:txBody>
      </p:sp>
      <p:sp>
        <p:nvSpPr>
          <p:cNvPr id="3" name="Content Placeholder 2">
            <a:extLst>
              <a:ext uri="{FF2B5EF4-FFF2-40B4-BE49-F238E27FC236}">
                <a16:creationId xmlns:a16="http://schemas.microsoft.com/office/drawing/2014/main" id="{14C9A72D-2427-D644-99F9-CDE2D063A0FD}"/>
              </a:ext>
            </a:extLst>
          </p:cNvPr>
          <p:cNvSpPr>
            <a:spLocks noGrp="1"/>
          </p:cNvSpPr>
          <p:nvPr>
            <p:ph idx="1"/>
          </p:nvPr>
        </p:nvSpPr>
        <p:spPr/>
        <p:txBody>
          <a:bodyPr>
            <a:normAutofit/>
          </a:bodyPr>
          <a:lstStyle/>
          <a:p>
            <a:pPr marL="0" indent="0">
              <a:buNone/>
            </a:pPr>
            <a:r>
              <a:rPr lang="en-US" sz="2400" dirty="0"/>
              <a:t>Leigh </a:t>
            </a:r>
            <a:r>
              <a:rPr lang="en-US" sz="2400" dirty="0" err="1"/>
              <a:t>Brasingston</a:t>
            </a:r>
            <a:r>
              <a:rPr lang="en-US" sz="2400" dirty="0"/>
              <a:t> also asks us to consider </a:t>
            </a:r>
            <a:r>
              <a:rPr lang="en-US" sz="2400" dirty="0" err="1"/>
              <a:t>Udana</a:t>
            </a:r>
            <a:r>
              <a:rPr lang="en-US" sz="2400" dirty="0"/>
              <a:t> 8.3: “There is, bhikkhus, a not-born, a not-brought-to-being, a not-made, a not-conditioned. If, bhikkhus, there were no not-born, not-brought-to-being, not-made, not-conditioned, no escape would be discerned from what is born, brought-to-being, made, conditioned. But since there is a not-born, a not-brought-to-being, a not-made, a not-conditioned, therefore an escape is discerned from what is born, brought-to-being, made, conditioned.”</a:t>
            </a:r>
          </a:p>
        </p:txBody>
      </p:sp>
    </p:spTree>
    <p:extLst>
      <p:ext uri="{BB962C8B-B14F-4D97-AF65-F5344CB8AC3E}">
        <p14:creationId xmlns:p14="http://schemas.microsoft.com/office/powerpoint/2010/main" val="4118317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9FAEDA-E019-F44C-B607-1E49B37662B0}"/>
              </a:ext>
            </a:extLst>
          </p:cNvPr>
          <p:cNvSpPr>
            <a:spLocks noGrp="1"/>
          </p:cNvSpPr>
          <p:nvPr>
            <p:ph idx="1"/>
          </p:nvPr>
        </p:nvSpPr>
        <p:spPr/>
        <p:txBody>
          <a:bodyPr>
            <a:normAutofit/>
          </a:bodyPr>
          <a:lstStyle/>
          <a:p>
            <a:pPr marL="0" indent="0">
              <a:buNone/>
            </a:pPr>
            <a:r>
              <a:rPr lang="en-US" sz="2400" i="1" dirty="0"/>
              <a:t>Then through the </a:t>
            </a:r>
            <a:r>
              <a:rPr lang="en-US" sz="2400" i="1" dirty="0" err="1"/>
              <a:t>bhagavā’s</a:t>
            </a:r>
            <a:r>
              <a:rPr lang="en-US" sz="2400" i="1" dirty="0"/>
              <a:t> brief teaching of this Dharma </a:t>
            </a:r>
            <a:r>
              <a:rPr lang="en-US" sz="2400" i="1" dirty="0" err="1"/>
              <a:t>Bāhiya</a:t>
            </a:r>
            <a:r>
              <a:rPr lang="en-US" sz="2400" i="1" dirty="0"/>
              <a:t> of the Bark Robe’s mind (</a:t>
            </a:r>
            <a:r>
              <a:rPr lang="en-US" sz="2400" i="1" dirty="0" err="1"/>
              <a:t>citta</a:t>
            </a:r>
            <a:r>
              <a:rPr lang="en-US" sz="2400" i="1" dirty="0"/>
              <a:t>) was immediately released  from the </a:t>
            </a:r>
            <a:r>
              <a:rPr lang="en-US" sz="2400" i="1" dirty="0" err="1"/>
              <a:t>āsavas</a:t>
            </a:r>
            <a:r>
              <a:rPr lang="en-US" sz="2400" i="1" dirty="0"/>
              <a:t>, without grasping Then the </a:t>
            </a:r>
            <a:r>
              <a:rPr lang="en-US" sz="2400" i="1" dirty="0" err="1"/>
              <a:t>bhagavā</a:t>
            </a:r>
            <a:r>
              <a:rPr lang="en-US" sz="2400" i="1" dirty="0"/>
              <a:t>, having advised </a:t>
            </a:r>
            <a:r>
              <a:rPr lang="en-US" sz="2400" i="1" dirty="0" err="1"/>
              <a:t>Bāhiya</a:t>
            </a:r>
            <a:r>
              <a:rPr lang="en-US" sz="2400" i="1" dirty="0"/>
              <a:t> of the Bark Robe with this brief instruction, went away.</a:t>
            </a:r>
          </a:p>
        </p:txBody>
      </p:sp>
    </p:spTree>
    <p:extLst>
      <p:ext uri="{BB962C8B-B14F-4D97-AF65-F5344CB8AC3E}">
        <p14:creationId xmlns:p14="http://schemas.microsoft.com/office/powerpoint/2010/main" val="14166547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FD9FB1-CAAD-BC4F-964D-CEEDBF4E0BC4}"/>
              </a:ext>
            </a:extLst>
          </p:cNvPr>
          <p:cNvSpPr>
            <a:spLocks noGrp="1"/>
          </p:cNvSpPr>
          <p:nvPr>
            <p:ph idx="1"/>
          </p:nvPr>
        </p:nvSpPr>
        <p:spPr>
          <a:xfrm>
            <a:off x="731837" y="2909349"/>
            <a:ext cx="10728325" cy="2169548"/>
          </a:xfrm>
        </p:spPr>
        <p:txBody>
          <a:bodyPr>
            <a:normAutofit/>
          </a:bodyPr>
          <a:lstStyle/>
          <a:p>
            <a:pPr marL="0" indent="0">
              <a:buNone/>
            </a:pPr>
            <a:r>
              <a:rPr lang="en-US" sz="2400" i="1" dirty="0"/>
              <a:t>Then, not long after the </a:t>
            </a:r>
            <a:r>
              <a:rPr lang="en-US" sz="2400" i="1" dirty="0" err="1"/>
              <a:t>bhagavā</a:t>
            </a:r>
            <a:r>
              <a:rPr lang="en-US" sz="2400" i="1" dirty="0"/>
              <a:t> had gone, a cow with a young calf, having attacked </a:t>
            </a:r>
            <a:r>
              <a:rPr lang="en-US" sz="2400" i="1" dirty="0" err="1"/>
              <a:t>Bāhiya</a:t>
            </a:r>
            <a:r>
              <a:rPr lang="en-US" sz="2400" i="1" dirty="0"/>
              <a:t> of the Bark Robe, deprived him of life</a:t>
            </a:r>
          </a:p>
        </p:txBody>
      </p:sp>
    </p:spTree>
    <p:extLst>
      <p:ext uri="{BB962C8B-B14F-4D97-AF65-F5344CB8AC3E}">
        <p14:creationId xmlns:p14="http://schemas.microsoft.com/office/powerpoint/2010/main" val="28232134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FD9FB1-CAAD-BC4F-964D-CEEDBF4E0BC4}"/>
              </a:ext>
            </a:extLst>
          </p:cNvPr>
          <p:cNvSpPr>
            <a:spLocks noGrp="1"/>
          </p:cNvSpPr>
          <p:nvPr>
            <p:ph idx="1"/>
          </p:nvPr>
        </p:nvSpPr>
        <p:spPr/>
        <p:txBody>
          <a:bodyPr>
            <a:normAutofit/>
          </a:bodyPr>
          <a:lstStyle/>
          <a:p>
            <a:pPr marL="0" indent="0">
              <a:buNone/>
            </a:pPr>
            <a:r>
              <a:rPr lang="en-US" sz="2400" i="1" dirty="0"/>
              <a:t>Then the </a:t>
            </a:r>
            <a:r>
              <a:rPr lang="en-US" sz="2400" i="1" dirty="0" err="1"/>
              <a:t>bhagavā</a:t>
            </a:r>
            <a:r>
              <a:rPr lang="en-US" sz="2400" i="1" dirty="0"/>
              <a:t> after walking for alms in Sāvatthī, while returning from the alms-round after the meal, after going out from the city with many bhikkhus, saw that </a:t>
            </a:r>
            <a:r>
              <a:rPr lang="en-US" sz="2400" i="1" dirty="0" err="1"/>
              <a:t>Bāhiya</a:t>
            </a:r>
            <a:r>
              <a:rPr lang="en-US" sz="2400" i="1" dirty="0"/>
              <a:t> of the Bark Robe had died. After seeing him, he addressed the bhikkhus, saying:</a:t>
            </a:r>
          </a:p>
        </p:txBody>
      </p:sp>
    </p:spTree>
    <p:extLst>
      <p:ext uri="{BB962C8B-B14F-4D97-AF65-F5344CB8AC3E}">
        <p14:creationId xmlns:p14="http://schemas.microsoft.com/office/powerpoint/2010/main" val="2004844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D137C-58FE-C945-9C50-19D41C1F94D5}"/>
              </a:ext>
            </a:extLst>
          </p:cNvPr>
          <p:cNvSpPr>
            <a:spLocks noGrp="1"/>
          </p:cNvSpPr>
          <p:nvPr>
            <p:ph type="title"/>
          </p:nvPr>
        </p:nvSpPr>
        <p:spPr/>
        <p:txBody>
          <a:bodyPr/>
          <a:lstStyle/>
          <a:p>
            <a:r>
              <a:rPr lang="en-US" dirty="0" err="1"/>
              <a:t>Bāhiya</a:t>
            </a:r>
            <a:r>
              <a:rPr lang="en-US" i="1" dirty="0"/>
              <a:t> </a:t>
            </a:r>
            <a:r>
              <a:rPr lang="en-US" dirty="0"/>
              <a:t>of the Bark Robe</a:t>
            </a:r>
          </a:p>
        </p:txBody>
      </p:sp>
      <p:sp>
        <p:nvSpPr>
          <p:cNvPr id="3" name="Content Placeholder 2">
            <a:extLst>
              <a:ext uri="{FF2B5EF4-FFF2-40B4-BE49-F238E27FC236}">
                <a16:creationId xmlns:a16="http://schemas.microsoft.com/office/drawing/2014/main" id="{53364D25-14A0-864C-ACD1-C7B93ABC1060}"/>
              </a:ext>
            </a:extLst>
          </p:cNvPr>
          <p:cNvSpPr>
            <a:spLocks noGrp="1"/>
          </p:cNvSpPr>
          <p:nvPr>
            <p:ph idx="1"/>
          </p:nvPr>
        </p:nvSpPr>
        <p:spPr>
          <a:xfrm>
            <a:off x="720000" y="2541600"/>
            <a:ext cx="10728325" cy="1672591"/>
          </a:xfrm>
        </p:spPr>
        <p:txBody>
          <a:bodyPr>
            <a:noAutofit/>
          </a:bodyPr>
          <a:lstStyle/>
          <a:p>
            <a:pPr marL="0" indent="0">
              <a:buNone/>
            </a:pPr>
            <a:r>
              <a:rPr lang="en-US" sz="2400" dirty="0" err="1"/>
              <a:t>d</a:t>
            </a:r>
            <a:r>
              <a:rPr lang="en-US" sz="2400" i="1" dirty="0" err="1"/>
              <a:t>ārucīriyo</a:t>
            </a:r>
            <a:r>
              <a:rPr lang="en-US" sz="2400" i="1" dirty="0"/>
              <a:t> = </a:t>
            </a:r>
            <a:r>
              <a:rPr lang="en-US" sz="2400" i="1" dirty="0" err="1"/>
              <a:t>dāru</a:t>
            </a:r>
            <a:r>
              <a:rPr lang="en-US" sz="2400" i="1" dirty="0"/>
              <a:t> + </a:t>
            </a:r>
            <a:r>
              <a:rPr lang="en-US" sz="2400" i="1" dirty="0" err="1"/>
              <a:t>cīra</a:t>
            </a:r>
            <a:r>
              <a:rPr lang="en-US" sz="2400" i="1" dirty="0"/>
              <a:t> = </a:t>
            </a:r>
            <a:r>
              <a:rPr lang="en-US" sz="2400" dirty="0"/>
              <a:t>wood + bark, </a:t>
            </a:r>
            <a:r>
              <a:rPr lang="en-US" sz="2400" dirty="0" err="1"/>
              <a:t>fibre</a:t>
            </a:r>
            <a:r>
              <a:rPr lang="en-US" sz="2400" dirty="0"/>
              <a:t>.</a:t>
            </a:r>
            <a:r>
              <a:rPr lang="en-US" sz="2400" i="1" dirty="0"/>
              <a:t> </a:t>
            </a:r>
            <a:r>
              <a:rPr lang="en-US" sz="2400" dirty="0"/>
              <a:t>Cone</a:t>
            </a:r>
            <a:r>
              <a:rPr lang="en-US" sz="2400" i="1" dirty="0"/>
              <a:t> s</a:t>
            </a:r>
            <a:r>
              <a:rPr lang="en-US" sz="2400" dirty="0"/>
              <a:t>uggests a robe made of sticks or wood. Bhikkhu </a:t>
            </a:r>
            <a:r>
              <a:rPr lang="en-US" sz="2400" dirty="0" err="1"/>
              <a:t>Ānandajoti</a:t>
            </a:r>
            <a:r>
              <a:rPr lang="en-US" sz="2400" dirty="0"/>
              <a:t> translates as “</a:t>
            </a:r>
            <a:r>
              <a:rPr lang="en-US" sz="2400" dirty="0" err="1"/>
              <a:t>Bāhiya</a:t>
            </a:r>
            <a:r>
              <a:rPr lang="en-US" sz="2400" i="1" dirty="0"/>
              <a:t> </a:t>
            </a:r>
            <a:r>
              <a:rPr lang="en-US" sz="2400" dirty="0"/>
              <a:t>of the Bark Robe”; Masefield as “</a:t>
            </a:r>
            <a:r>
              <a:rPr lang="en-US" sz="2400" dirty="0" err="1"/>
              <a:t>Bahiya</a:t>
            </a:r>
            <a:r>
              <a:rPr lang="en-US" sz="2400" dirty="0"/>
              <a:t>, the Wood-robed One”; Ireland as “</a:t>
            </a:r>
            <a:r>
              <a:rPr lang="en-US" sz="2400" dirty="0" err="1"/>
              <a:t>Bahiya</a:t>
            </a:r>
            <a:r>
              <a:rPr lang="en-US" sz="2400" dirty="0"/>
              <a:t> of the Bark-cloth”; </a:t>
            </a:r>
            <a:r>
              <a:rPr lang="en-US" sz="2400" dirty="0" err="1"/>
              <a:t>Thānissaro</a:t>
            </a:r>
            <a:r>
              <a:rPr lang="en-US" sz="2400" dirty="0"/>
              <a:t> Bhikkhu as “</a:t>
            </a:r>
            <a:r>
              <a:rPr lang="en-US" sz="2400" dirty="0" err="1"/>
              <a:t>Bāhiya</a:t>
            </a:r>
            <a:r>
              <a:rPr lang="en-US" sz="2400" i="1" dirty="0"/>
              <a:t> </a:t>
            </a:r>
            <a:r>
              <a:rPr lang="en-US" sz="2400" dirty="0"/>
              <a:t>of the Bark-cloth.”</a:t>
            </a:r>
          </a:p>
        </p:txBody>
      </p:sp>
    </p:spTree>
    <p:extLst>
      <p:ext uri="{BB962C8B-B14F-4D97-AF65-F5344CB8AC3E}">
        <p14:creationId xmlns:p14="http://schemas.microsoft.com/office/powerpoint/2010/main" val="3905826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8EC498-0156-8644-883C-8C94E06667F4}"/>
              </a:ext>
            </a:extLst>
          </p:cNvPr>
          <p:cNvSpPr>
            <a:spLocks noGrp="1"/>
          </p:cNvSpPr>
          <p:nvPr>
            <p:ph idx="1"/>
          </p:nvPr>
        </p:nvSpPr>
        <p:spPr>
          <a:xfrm>
            <a:off x="731837" y="2611174"/>
            <a:ext cx="10728325" cy="3227375"/>
          </a:xfrm>
        </p:spPr>
        <p:txBody>
          <a:bodyPr>
            <a:normAutofit/>
          </a:bodyPr>
          <a:lstStyle/>
          <a:p>
            <a:pPr marL="0" indent="0">
              <a:buNone/>
            </a:pPr>
            <a:r>
              <a:rPr lang="en-US" sz="2400" i="1" dirty="0"/>
              <a:t>“Bhikkhus, take up </a:t>
            </a:r>
            <a:r>
              <a:rPr lang="en-US" sz="2400" i="1" dirty="0" err="1"/>
              <a:t>Bāhiya</a:t>
            </a:r>
            <a:r>
              <a:rPr lang="en-US" sz="2400" i="1" dirty="0"/>
              <a:t> of the Bark Robe’s body, and after putting it on a bier, carrying it away, and burning it, make a stupa for him, your fellow in the spiritual life (</a:t>
            </a:r>
            <a:r>
              <a:rPr lang="en-US" sz="2400" i="1" dirty="0" err="1"/>
              <a:t>brahmacariya</a:t>
            </a:r>
            <a:r>
              <a:rPr lang="en-US" sz="2400" i="1" dirty="0"/>
              <a:t>), bhikkhus, has died.”</a:t>
            </a:r>
          </a:p>
        </p:txBody>
      </p:sp>
    </p:spTree>
    <p:extLst>
      <p:ext uri="{BB962C8B-B14F-4D97-AF65-F5344CB8AC3E}">
        <p14:creationId xmlns:p14="http://schemas.microsoft.com/office/powerpoint/2010/main" val="1374257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8EC498-0156-8644-883C-8C94E06667F4}"/>
              </a:ext>
            </a:extLst>
          </p:cNvPr>
          <p:cNvSpPr>
            <a:spLocks noGrp="1"/>
          </p:cNvSpPr>
          <p:nvPr>
            <p:ph idx="1"/>
          </p:nvPr>
        </p:nvSpPr>
        <p:spPr>
          <a:xfrm>
            <a:off x="731837" y="2611174"/>
            <a:ext cx="10728325" cy="3227375"/>
          </a:xfrm>
        </p:spPr>
        <p:txBody>
          <a:bodyPr>
            <a:normAutofit/>
          </a:bodyPr>
          <a:lstStyle/>
          <a:p>
            <a:pPr marL="0" indent="0">
              <a:buNone/>
            </a:pPr>
            <a:r>
              <a:rPr lang="en-US" sz="2400" i="1" dirty="0"/>
              <a:t>“Yes, </a:t>
            </a:r>
            <a:r>
              <a:rPr lang="en-US" sz="2400" i="1" dirty="0" err="1"/>
              <a:t>bhante</a:t>
            </a:r>
            <a:r>
              <a:rPr lang="en-US" sz="2400" i="1" dirty="0"/>
              <a:t>,” said those bhikkhus, and after replying to the </a:t>
            </a:r>
            <a:r>
              <a:rPr lang="en-US" sz="2400" i="1" dirty="0" err="1"/>
              <a:t>bhagavā</a:t>
            </a:r>
            <a:r>
              <a:rPr lang="en-US" sz="2400" i="1" dirty="0"/>
              <a:t>, putting </a:t>
            </a:r>
            <a:r>
              <a:rPr lang="en-US" sz="2400" i="1" dirty="0" err="1"/>
              <a:t>Bāhiya</a:t>
            </a:r>
            <a:r>
              <a:rPr lang="en-US" sz="2400" i="1" dirty="0"/>
              <a:t> of the Bark Robe’s body on a bier, carrying it away, burning it, and making a stupa for him, they went to the </a:t>
            </a:r>
            <a:r>
              <a:rPr lang="en-US" sz="2400" i="1" dirty="0" err="1"/>
              <a:t>bhagavā</a:t>
            </a:r>
            <a:r>
              <a:rPr lang="en-US" sz="2400" i="1" dirty="0"/>
              <a:t>, and after going and worshipping the </a:t>
            </a:r>
            <a:r>
              <a:rPr lang="en-US" sz="2400" i="1" dirty="0" err="1"/>
              <a:t>bhagavā</a:t>
            </a:r>
            <a:r>
              <a:rPr lang="en-US" sz="2400" i="1" dirty="0"/>
              <a:t>, they sat down on one side.</a:t>
            </a:r>
          </a:p>
        </p:txBody>
      </p:sp>
    </p:spTree>
    <p:extLst>
      <p:ext uri="{BB962C8B-B14F-4D97-AF65-F5344CB8AC3E}">
        <p14:creationId xmlns:p14="http://schemas.microsoft.com/office/powerpoint/2010/main" val="31862835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8EC498-0156-8644-883C-8C94E06667F4}"/>
              </a:ext>
            </a:extLst>
          </p:cNvPr>
          <p:cNvSpPr>
            <a:spLocks noGrp="1"/>
          </p:cNvSpPr>
          <p:nvPr>
            <p:ph idx="1"/>
          </p:nvPr>
        </p:nvSpPr>
        <p:spPr>
          <a:xfrm>
            <a:off x="731837" y="2611174"/>
            <a:ext cx="10728325" cy="3227375"/>
          </a:xfrm>
        </p:spPr>
        <p:txBody>
          <a:bodyPr>
            <a:normAutofit/>
          </a:bodyPr>
          <a:lstStyle/>
          <a:p>
            <a:pPr marL="0" indent="0">
              <a:buNone/>
            </a:pPr>
            <a:r>
              <a:rPr lang="en-US" sz="2400" i="1" dirty="0"/>
              <a:t>While sat on one side those bhikkhus said this to the </a:t>
            </a:r>
            <a:r>
              <a:rPr lang="en-US" sz="2400" i="1" dirty="0" err="1"/>
              <a:t>bhagavā</a:t>
            </a:r>
            <a:r>
              <a:rPr lang="en-US" sz="2400" i="1" dirty="0"/>
              <a:t>: “Burnt, reverend Sir, is </a:t>
            </a:r>
            <a:r>
              <a:rPr lang="en-US" sz="2400" i="1" dirty="0" err="1"/>
              <a:t>Bāhiya</a:t>
            </a:r>
            <a:r>
              <a:rPr lang="en-US" sz="2400" i="1" dirty="0"/>
              <a:t> of the Bark Robe’s body, and the stupa for him has been made. What is his destination? What is his future state?”</a:t>
            </a:r>
          </a:p>
        </p:txBody>
      </p:sp>
    </p:spTree>
    <p:extLst>
      <p:ext uri="{BB962C8B-B14F-4D97-AF65-F5344CB8AC3E}">
        <p14:creationId xmlns:p14="http://schemas.microsoft.com/office/powerpoint/2010/main" val="40771963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8EC498-0156-8644-883C-8C94E06667F4}"/>
              </a:ext>
            </a:extLst>
          </p:cNvPr>
          <p:cNvSpPr>
            <a:spLocks noGrp="1"/>
          </p:cNvSpPr>
          <p:nvPr>
            <p:ph idx="1"/>
          </p:nvPr>
        </p:nvSpPr>
        <p:spPr>
          <a:xfrm>
            <a:off x="731837" y="2611174"/>
            <a:ext cx="10728325" cy="3227375"/>
          </a:xfrm>
        </p:spPr>
        <p:txBody>
          <a:bodyPr>
            <a:normAutofit/>
          </a:bodyPr>
          <a:lstStyle/>
          <a:p>
            <a:pPr marL="0" indent="0">
              <a:buNone/>
            </a:pPr>
            <a:r>
              <a:rPr lang="en-US" sz="2400" i="1" dirty="0"/>
              <a:t>“A wise man, bhikkhus, was </a:t>
            </a:r>
            <a:r>
              <a:rPr lang="en-US" sz="2400" i="1" dirty="0" err="1"/>
              <a:t>Bāhiya</a:t>
            </a:r>
            <a:r>
              <a:rPr lang="en-US" sz="2400" i="1" dirty="0"/>
              <a:t> of the Bark Robe, who practiced Dharma in accordance with the Dharma, and did not trouble me on account of the Dharma. Completely emancipated, bhikkhus, is </a:t>
            </a:r>
            <a:r>
              <a:rPr lang="en-US" sz="2400" i="1" dirty="0" err="1"/>
              <a:t>Bāhiya</a:t>
            </a:r>
            <a:r>
              <a:rPr lang="en-US" sz="2400" i="1" dirty="0"/>
              <a:t> of the Bark Robe has attained </a:t>
            </a:r>
            <a:r>
              <a:rPr lang="en-US" sz="2400" i="1" dirty="0" err="1"/>
              <a:t>parinibbāna</a:t>
            </a:r>
            <a:r>
              <a:rPr lang="en-US" sz="2400" i="1" dirty="0"/>
              <a:t>.” </a:t>
            </a:r>
          </a:p>
        </p:txBody>
      </p:sp>
    </p:spTree>
    <p:extLst>
      <p:ext uri="{BB962C8B-B14F-4D97-AF65-F5344CB8AC3E}">
        <p14:creationId xmlns:p14="http://schemas.microsoft.com/office/powerpoint/2010/main" val="9167509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EC3A7F-4BA7-2344-B6EB-4B2CA590598A}"/>
              </a:ext>
            </a:extLst>
          </p:cNvPr>
          <p:cNvSpPr>
            <a:spLocks noGrp="1"/>
          </p:cNvSpPr>
          <p:nvPr>
            <p:ph idx="1"/>
          </p:nvPr>
        </p:nvSpPr>
        <p:spPr/>
        <p:txBody>
          <a:bodyPr>
            <a:normAutofit/>
          </a:bodyPr>
          <a:lstStyle/>
          <a:p>
            <a:pPr marL="0" indent="0">
              <a:buNone/>
            </a:pPr>
            <a:r>
              <a:rPr lang="en-US" sz="2400" dirty="0"/>
              <a:t>Then the </a:t>
            </a:r>
            <a:r>
              <a:rPr lang="en-US" sz="2400" i="1" dirty="0" err="1"/>
              <a:t>bhagavā</a:t>
            </a:r>
            <a:r>
              <a:rPr lang="en-US" sz="2400" dirty="0"/>
              <a:t>, having understood the significance of it, on that occasion uttered this exalted utterance (</a:t>
            </a:r>
            <a:r>
              <a:rPr lang="en-US" sz="2400" i="1" dirty="0" err="1"/>
              <a:t>udana</a:t>
            </a:r>
            <a:r>
              <a:rPr lang="en-US" sz="2400" dirty="0"/>
              <a:t>):</a:t>
            </a:r>
          </a:p>
        </p:txBody>
      </p:sp>
    </p:spTree>
    <p:extLst>
      <p:ext uri="{BB962C8B-B14F-4D97-AF65-F5344CB8AC3E}">
        <p14:creationId xmlns:p14="http://schemas.microsoft.com/office/powerpoint/2010/main" val="18676584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837764-D774-124B-B29C-3AE1B4A43A72}"/>
              </a:ext>
            </a:extLst>
          </p:cNvPr>
          <p:cNvSpPr>
            <a:spLocks noGrp="1"/>
          </p:cNvSpPr>
          <p:nvPr>
            <p:ph idx="1"/>
          </p:nvPr>
        </p:nvSpPr>
        <p:spPr>
          <a:xfrm>
            <a:off x="1664217" y="1371601"/>
            <a:ext cx="8433939" cy="4705488"/>
          </a:xfrm>
        </p:spPr>
        <p:txBody>
          <a:bodyPr>
            <a:normAutofit/>
          </a:bodyPr>
          <a:lstStyle/>
          <a:p>
            <a:pPr marL="0" indent="0">
              <a:buNone/>
            </a:pPr>
            <a:r>
              <a:rPr lang="en-US" sz="2400" i="1" dirty="0"/>
              <a:t>Where neither water nor yet earth</a:t>
            </a:r>
            <a:endParaRPr lang="en-US" sz="2400" dirty="0"/>
          </a:p>
          <a:p>
            <a:pPr marL="0" indent="0">
              <a:buNone/>
            </a:pPr>
            <a:r>
              <a:rPr lang="en-US" sz="2400" i="1" dirty="0"/>
              <a:t>Nor fire nor air gain a foothold,</a:t>
            </a:r>
            <a:endParaRPr lang="en-US" sz="2400" dirty="0"/>
          </a:p>
          <a:p>
            <a:pPr marL="0" indent="0">
              <a:buNone/>
            </a:pPr>
            <a:r>
              <a:rPr lang="en-US" sz="2400" i="1" dirty="0"/>
              <a:t>There sparkle no stars, no sun sheds light,</a:t>
            </a:r>
            <a:endParaRPr lang="en-US" sz="2400" dirty="0"/>
          </a:p>
          <a:p>
            <a:pPr marL="0" indent="0">
              <a:buNone/>
            </a:pPr>
            <a:r>
              <a:rPr lang="en-US" sz="2400" i="1" dirty="0"/>
              <a:t>There glows no moon, yet there no darkness is not found.</a:t>
            </a:r>
            <a:endParaRPr lang="en-US" sz="2400" dirty="0"/>
          </a:p>
          <a:p>
            <a:pPr marL="0" indent="0">
              <a:buNone/>
            </a:pPr>
            <a:r>
              <a:rPr lang="en-US" sz="2400" i="1" dirty="0"/>
              <a:t>When sage, brahmins, have come to know this</a:t>
            </a:r>
            <a:endParaRPr lang="en-US" sz="2400" dirty="0"/>
          </a:p>
          <a:p>
            <a:pPr marL="0" indent="0">
              <a:buNone/>
            </a:pPr>
            <a:r>
              <a:rPr lang="en-US" sz="2400" i="1" dirty="0"/>
              <a:t>For themselves through their own wisdom,</a:t>
            </a:r>
            <a:endParaRPr lang="en-US" sz="2400" dirty="0"/>
          </a:p>
          <a:p>
            <a:pPr marL="0" indent="0">
              <a:buNone/>
            </a:pPr>
            <a:r>
              <a:rPr lang="en-US" sz="2400" i="1" dirty="0"/>
              <a:t>Then they are freed from form and formless.</a:t>
            </a:r>
            <a:endParaRPr lang="en-US" sz="2400" dirty="0"/>
          </a:p>
          <a:p>
            <a:pPr marL="0" indent="0">
              <a:buNone/>
            </a:pPr>
            <a:r>
              <a:rPr lang="en-US" sz="2400" i="1" dirty="0"/>
              <a:t>Freed from </a:t>
            </a:r>
            <a:r>
              <a:rPr lang="en-US" sz="2400" i="1" dirty="0" err="1"/>
              <a:t>suhhka</a:t>
            </a:r>
            <a:r>
              <a:rPr lang="en-US" sz="2400" i="1" dirty="0"/>
              <a:t> and from dukkha. </a:t>
            </a:r>
            <a:endParaRPr lang="en-US" sz="2400" dirty="0"/>
          </a:p>
        </p:txBody>
      </p:sp>
    </p:spTree>
    <p:extLst>
      <p:ext uri="{BB962C8B-B14F-4D97-AF65-F5344CB8AC3E}">
        <p14:creationId xmlns:p14="http://schemas.microsoft.com/office/powerpoint/2010/main" val="27452376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E3827-FCC9-C84F-B305-09D74D4B06AD}"/>
              </a:ext>
            </a:extLst>
          </p:cNvPr>
          <p:cNvSpPr>
            <a:spLocks noGrp="1"/>
          </p:cNvSpPr>
          <p:nvPr>
            <p:ph type="title"/>
          </p:nvPr>
        </p:nvSpPr>
        <p:spPr/>
        <p:txBody>
          <a:bodyPr/>
          <a:lstStyle/>
          <a:p>
            <a:r>
              <a:rPr lang="en-US" dirty="0"/>
              <a:t>Themes of Our Most Recent Classes</a:t>
            </a:r>
          </a:p>
        </p:txBody>
      </p:sp>
      <p:sp>
        <p:nvSpPr>
          <p:cNvPr id="3" name="Content Placeholder 2">
            <a:extLst>
              <a:ext uri="{FF2B5EF4-FFF2-40B4-BE49-F238E27FC236}">
                <a16:creationId xmlns:a16="http://schemas.microsoft.com/office/drawing/2014/main" id="{F84D2D1A-588D-144D-818B-98D03E6ED175}"/>
              </a:ext>
            </a:extLst>
          </p:cNvPr>
          <p:cNvSpPr>
            <a:spLocks noGrp="1"/>
          </p:cNvSpPr>
          <p:nvPr>
            <p:ph idx="1"/>
          </p:nvPr>
        </p:nvSpPr>
        <p:spPr>
          <a:xfrm>
            <a:off x="3099785" y="2424369"/>
            <a:ext cx="4309200" cy="3227375"/>
          </a:xfrm>
        </p:spPr>
        <p:txBody>
          <a:bodyPr>
            <a:normAutofit/>
          </a:bodyPr>
          <a:lstStyle/>
          <a:p>
            <a:pPr marL="457200" indent="-457200">
              <a:buFont typeface="+mj-lt"/>
              <a:buAutoNum type="arabicPeriod"/>
            </a:pPr>
            <a:r>
              <a:rPr lang="en-US" sz="2400" dirty="0"/>
              <a:t>Conditionality</a:t>
            </a:r>
          </a:p>
          <a:p>
            <a:pPr marL="457200" indent="-457200">
              <a:buFont typeface="+mj-lt"/>
              <a:buAutoNum type="arabicPeriod"/>
            </a:pPr>
            <a:r>
              <a:rPr lang="en-US" sz="2400" dirty="0"/>
              <a:t>Dukkha</a:t>
            </a:r>
          </a:p>
          <a:p>
            <a:pPr marL="457200" indent="-457200">
              <a:buFont typeface="+mj-lt"/>
              <a:buAutoNum type="arabicPeriod"/>
            </a:pPr>
            <a:r>
              <a:rPr lang="en-US" sz="2400" dirty="0"/>
              <a:t>Annica</a:t>
            </a:r>
          </a:p>
          <a:p>
            <a:pPr marL="457200" indent="-457200">
              <a:buFont typeface="+mj-lt"/>
              <a:buAutoNum type="arabicPeriod"/>
            </a:pPr>
            <a:r>
              <a:rPr lang="en-US" sz="2400" dirty="0"/>
              <a:t>Anattā</a:t>
            </a:r>
          </a:p>
          <a:p>
            <a:pPr marL="457200" indent="-457200">
              <a:buFont typeface="+mj-lt"/>
              <a:buAutoNum type="arabicPeriod"/>
            </a:pPr>
            <a:r>
              <a:rPr lang="en-US" sz="2400" dirty="0"/>
              <a:t>Emptiness (</a:t>
            </a:r>
            <a:r>
              <a:rPr lang="en-US" sz="2400" i="1" dirty="0" err="1"/>
              <a:t>suññatā</a:t>
            </a:r>
            <a:r>
              <a:rPr lang="en-US" sz="2400" i="1" dirty="0"/>
              <a:t>)</a:t>
            </a:r>
            <a:endParaRPr lang="en-US" sz="2400" dirty="0"/>
          </a:p>
        </p:txBody>
      </p:sp>
    </p:spTree>
    <p:extLst>
      <p:ext uri="{BB962C8B-B14F-4D97-AF65-F5344CB8AC3E}">
        <p14:creationId xmlns:p14="http://schemas.microsoft.com/office/powerpoint/2010/main" val="24471449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4748E-86C5-DD46-87A5-D8C98574CCD1}"/>
              </a:ext>
            </a:extLst>
          </p:cNvPr>
          <p:cNvSpPr>
            <a:spLocks noGrp="1"/>
          </p:cNvSpPr>
          <p:nvPr>
            <p:ph type="title"/>
          </p:nvPr>
        </p:nvSpPr>
        <p:spPr/>
        <p:txBody>
          <a:bodyPr/>
          <a:lstStyle/>
          <a:p>
            <a:r>
              <a:rPr lang="en-US" dirty="0"/>
              <a:t>Conditionality</a:t>
            </a:r>
          </a:p>
        </p:txBody>
      </p:sp>
      <p:sp>
        <p:nvSpPr>
          <p:cNvPr id="3" name="Content Placeholder 2">
            <a:extLst>
              <a:ext uri="{FF2B5EF4-FFF2-40B4-BE49-F238E27FC236}">
                <a16:creationId xmlns:a16="http://schemas.microsoft.com/office/drawing/2014/main" id="{0F3FE11F-CBBA-214C-91AC-9BBE0A56FF3D}"/>
              </a:ext>
            </a:extLst>
          </p:cNvPr>
          <p:cNvSpPr>
            <a:spLocks noGrp="1"/>
          </p:cNvSpPr>
          <p:nvPr>
            <p:ph idx="1"/>
          </p:nvPr>
        </p:nvSpPr>
        <p:spPr>
          <a:xfrm>
            <a:off x="719997" y="2705724"/>
            <a:ext cx="10728325" cy="1878000"/>
          </a:xfrm>
        </p:spPr>
        <p:txBody>
          <a:bodyPr>
            <a:normAutofit/>
          </a:bodyPr>
          <a:lstStyle/>
          <a:p>
            <a:pPr marL="0" indent="0">
              <a:buNone/>
            </a:pPr>
            <a:r>
              <a:rPr lang="en-US" sz="2400" dirty="0"/>
              <a:t>One who sees dependent origination (</a:t>
            </a:r>
            <a:r>
              <a:rPr lang="en-US" sz="2400" i="1" dirty="0"/>
              <a:t>paṭiccasamuppāda</a:t>
            </a:r>
            <a:r>
              <a:rPr lang="en-US" sz="2400" dirty="0"/>
              <a:t>) sees the dharma; one who sees the dharma sees dependent origination (</a:t>
            </a:r>
            <a:r>
              <a:rPr lang="en-US" sz="2400" i="1" dirty="0"/>
              <a:t>paṭiccasamuppāda</a:t>
            </a:r>
            <a:r>
              <a:rPr lang="en-US" sz="2400" dirty="0"/>
              <a:t>).”  (MN 28)</a:t>
            </a:r>
          </a:p>
        </p:txBody>
      </p:sp>
    </p:spTree>
    <p:extLst>
      <p:ext uri="{BB962C8B-B14F-4D97-AF65-F5344CB8AC3E}">
        <p14:creationId xmlns:p14="http://schemas.microsoft.com/office/powerpoint/2010/main" val="42570893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F33C4-C86E-474C-977B-ECE5025F3233}"/>
              </a:ext>
            </a:extLst>
          </p:cNvPr>
          <p:cNvSpPr>
            <a:spLocks noGrp="1"/>
          </p:cNvSpPr>
          <p:nvPr>
            <p:ph type="title"/>
          </p:nvPr>
        </p:nvSpPr>
        <p:spPr/>
        <p:txBody>
          <a:bodyPr/>
          <a:lstStyle/>
          <a:p>
            <a:r>
              <a:rPr lang="en-US" i="1" dirty="0"/>
              <a:t>dukkha</a:t>
            </a:r>
            <a:endParaRPr lang="en-US" dirty="0"/>
          </a:p>
        </p:txBody>
      </p:sp>
      <p:sp>
        <p:nvSpPr>
          <p:cNvPr id="3" name="Content Placeholder 2">
            <a:extLst>
              <a:ext uri="{FF2B5EF4-FFF2-40B4-BE49-F238E27FC236}">
                <a16:creationId xmlns:a16="http://schemas.microsoft.com/office/drawing/2014/main" id="{AFF5A816-0132-1D42-AD91-9FC9E724ECFC}"/>
              </a:ext>
            </a:extLst>
          </p:cNvPr>
          <p:cNvSpPr>
            <a:spLocks noGrp="1"/>
          </p:cNvSpPr>
          <p:nvPr>
            <p:ph idx="1"/>
          </p:nvPr>
        </p:nvSpPr>
        <p:spPr>
          <a:xfrm>
            <a:off x="719997" y="2905016"/>
            <a:ext cx="10728325" cy="1477328"/>
          </a:xfrm>
        </p:spPr>
        <p:txBody>
          <a:bodyPr>
            <a:normAutofit/>
          </a:bodyPr>
          <a:lstStyle/>
          <a:p>
            <a:pPr marL="0" indent="0">
              <a:buNone/>
            </a:pPr>
            <a:r>
              <a:rPr lang="en-US" sz="2400" dirty="0"/>
              <a:t>“In the past, bhikkhus, and also now, I teach suffering (</a:t>
            </a:r>
            <a:r>
              <a:rPr lang="en-US" sz="2400" i="1" dirty="0"/>
              <a:t>dukkha</a:t>
            </a:r>
            <a:r>
              <a:rPr lang="en-US" sz="2400" dirty="0"/>
              <a:t>) and the cessation (</a:t>
            </a:r>
            <a:r>
              <a:rPr lang="en-US" sz="2400" i="1" dirty="0" err="1"/>
              <a:t>nirodha</a:t>
            </a:r>
            <a:r>
              <a:rPr lang="en-US" sz="2400" dirty="0"/>
              <a:t>) of suffering (</a:t>
            </a:r>
            <a:r>
              <a:rPr lang="en-US" sz="2400" i="1" dirty="0"/>
              <a:t>dukkha</a:t>
            </a:r>
            <a:r>
              <a:rPr lang="en-US" sz="2400" dirty="0"/>
              <a:t>).” (MN 22; SN 22.86)</a:t>
            </a:r>
          </a:p>
        </p:txBody>
      </p:sp>
    </p:spTree>
    <p:extLst>
      <p:ext uri="{BB962C8B-B14F-4D97-AF65-F5344CB8AC3E}">
        <p14:creationId xmlns:p14="http://schemas.microsoft.com/office/powerpoint/2010/main" val="15854727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644BA-2D66-8C4F-869D-693B8398A8CA}"/>
              </a:ext>
            </a:extLst>
          </p:cNvPr>
          <p:cNvSpPr>
            <a:spLocks noGrp="1"/>
          </p:cNvSpPr>
          <p:nvPr>
            <p:ph type="title"/>
          </p:nvPr>
        </p:nvSpPr>
        <p:spPr/>
        <p:txBody>
          <a:bodyPr/>
          <a:lstStyle/>
          <a:p>
            <a:r>
              <a:rPr lang="en-US" i="1" dirty="0"/>
              <a:t>dukkha (Continued)</a:t>
            </a:r>
            <a:endParaRPr lang="en-US" dirty="0"/>
          </a:p>
        </p:txBody>
      </p:sp>
      <p:sp>
        <p:nvSpPr>
          <p:cNvPr id="3" name="Content Placeholder 2">
            <a:extLst>
              <a:ext uri="{FF2B5EF4-FFF2-40B4-BE49-F238E27FC236}">
                <a16:creationId xmlns:a16="http://schemas.microsoft.com/office/drawing/2014/main" id="{D8FC3C53-121F-2D44-9063-38A094CE638E}"/>
              </a:ext>
            </a:extLst>
          </p:cNvPr>
          <p:cNvSpPr>
            <a:spLocks noGrp="1"/>
          </p:cNvSpPr>
          <p:nvPr>
            <p:ph idx="1"/>
          </p:nvPr>
        </p:nvSpPr>
        <p:spPr/>
        <p:txBody>
          <a:bodyPr>
            <a:normAutofit/>
          </a:bodyPr>
          <a:lstStyle/>
          <a:p>
            <a:pPr marL="0" indent="0">
              <a:buNone/>
            </a:pPr>
            <a:r>
              <a:rPr lang="en-US" sz="2400" dirty="0"/>
              <a:t>Now this, bhikkhus, is the noble truth of </a:t>
            </a:r>
            <a:r>
              <a:rPr lang="en-US" sz="2400" i="1" dirty="0"/>
              <a:t>dukkha</a:t>
            </a:r>
            <a:r>
              <a:rPr lang="en-US" sz="2400" dirty="0"/>
              <a:t>: birth is </a:t>
            </a:r>
            <a:r>
              <a:rPr lang="en-US" sz="2400" i="1" dirty="0"/>
              <a:t>dukkha</a:t>
            </a:r>
            <a:r>
              <a:rPr lang="en-US" sz="2400" dirty="0"/>
              <a:t>, aging is </a:t>
            </a:r>
            <a:r>
              <a:rPr lang="en-US" sz="2400" i="1" dirty="0"/>
              <a:t>dukkha</a:t>
            </a:r>
            <a:r>
              <a:rPr lang="en-US" sz="2400" dirty="0"/>
              <a:t>, illness is </a:t>
            </a:r>
            <a:r>
              <a:rPr lang="en-US" sz="2400" i="1" dirty="0"/>
              <a:t>dukkha</a:t>
            </a:r>
            <a:r>
              <a:rPr lang="en-US" sz="2400" dirty="0"/>
              <a:t>, death is </a:t>
            </a:r>
            <a:r>
              <a:rPr lang="en-US" sz="2400" i="1" dirty="0"/>
              <a:t>dukkha</a:t>
            </a:r>
            <a:r>
              <a:rPr lang="en-US" sz="2400" dirty="0"/>
              <a:t>; union with what is displeasing is </a:t>
            </a:r>
            <a:r>
              <a:rPr lang="en-US" sz="2400" i="1" dirty="0"/>
              <a:t>dukkha</a:t>
            </a:r>
            <a:r>
              <a:rPr lang="en-US" sz="2400" dirty="0"/>
              <a:t>; separation from what is pleasing is </a:t>
            </a:r>
            <a:r>
              <a:rPr lang="en-US" sz="2400" i="1" dirty="0"/>
              <a:t>dukkha</a:t>
            </a:r>
            <a:r>
              <a:rPr lang="en-US" sz="2400" dirty="0"/>
              <a:t>; not to get what one wants is </a:t>
            </a:r>
            <a:r>
              <a:rPr lang="en-US" sz="2400" i="1" dirty="0"/>
              <a:t>dukkha</a:t>
            </a:r>
            <a:r>
              <a:rPr lang="en-US" sz="2400" dirty="0"/>
              <a:t>; in brief, the five aggregates subject to clinging are </a:t>
            </a:r>
            <a:r>
              <a:rPr lang="en-US" sz="2400" i="1" dirty="0"/>
              <a:t>dukkha</a:t>
            </a:r>
            <a:r>
              <a:rPr lang="en-US" sz="2400" dirty="0"/>
              <a:t>. (SN 55.11)</a:t>
            </a:r>
          </a:p>
        </p:txBody>
      </p:sp>
    </p:spTree>
    <p:extLst>
      <p:ext uri="{BB962C8B-B14F-4D97-AF65-F5344CB8AC3E}">
        <p14:creationId xmlns:p14="http://schemas.microsoft.com/office/powerpoint/2010/main" val="650569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43636-4C1F-224D-840C-AF2A38048DC4}"/>
              </a:ext>
            </a:extLst>
          </p:cNvPr>
          <p:cNvSpPr>
            <a:spLocks noGrp="1"/>
          </p:cNvSpPr>
          <p:nvPr>
            <p:ph type="title"/>
          </p:nvPr>
        </p:nvSpPr>
        <p:spPr/>
        <p:txBody>
          <a:bodyPr/>
          <a:lstStyle/>
          <a:p>
            <a:r>
              <a:rPr lang="en-US" dirty="0"/>
              <a:t>Follower of the </a:t>
            </a:r>
            <a:r>
              <a:rPr lang="en-US" i="1" dirty="0" err="1"/>
              <a:t>Bṛhadāraṇyaka</a:t>
            </a:r>
            <a:r>
              <a:rPr lang="en-US" i="1" dirty="0"/>
              <a:t> Upanishad</a:t>
            </a:r>
            <a:endParaRPr lang="en-US" dirty="0"/>
          </a:p>
        </p:txBody>
      </p:sp>
      <p:sp>
        <p:nvSpPr>
          <p:cNvPr id="3" name="Content Placeholder 2">
            <a:extLst>
              <a:ext uri="{FF2B5EF4-FFF2-40B4-BE49-F238E27FC236}">
                <a16:creationId xmlns:a16="http://schemas.microsoft.com/office/drawing/2014/main" id="{3308B20B-465B-084D-A8B1-272A67DD954C}"/>
              </a:ext>
            </a:extLst>
          </p:cNvPr>
          <p:cNvSpPr>
            <a:spLocks noGrp="1"/>
          </p:cNvSpPr>
          <p:nvPr>
            <p:ph idx="1"/>
          </p:nvPr>
        </p:nvSpPr>
        <p:spPr/>
        <p:txBody>
          <a:bodyPr>
            <a:normAutofit/>
          </a:bodyPr>
          <a:lstStyle/>
          <a:p>
            <a:pPr marL="0" indent="0">
              <a:buNone/>
            </a:pPr>
            <a:r>
              <a:rPr lang="en-US" sz="2400" dirty="0"/>
              <a:t>Leigh Brasington provides this note based on a personal communicational with John Peacock: “The bark cloth clothing would most likely mean that </a:t>
            </a:r>
            <a:r>
              <a:rPr lang="en-US" sz="2400" dirty="0" err="1"/>
              <a:t>Bahiya</a:t>
            </a:r>
            <a:r>
              <a:rPr lang="en-US" sz="2400" dirty="0"/>
              <a:t> was a follower of the </a:t>
            </a:r>
            <a:r>
              <a:rPr lang="en-US" sz="2400" i="1" dirty="0" err="1"/>
              <a:t>Bṛhadāraṇyaka</a:t>
            </a:r>
            <a:r>
              <a:rPr lang="en-US" sz="2400" i="1" dirty="0"/>
              <a:t> Upanishad</a:t>
            </a:r>
            <a:r>
              <a:rPr lang="en-US" sz="2400" dirty="0"/>
              <a:t>. The</a:t>
            </a:r>
            <a:r>
              <a:rPr lang="en-US" sz="2400" i="1" dirty="0"/>
              <a:t> </a:t>
            </a:r>
            <a:r>
              <a:rPr lang="en-US" sz="2400" i="1" dirty="0" err="1"/>
              <a:t>Bṛhadāraṇyaka</a:t>
            </a:r>
            <a:r>
              <a:rPr lang="en-US" sz="2400" i="1" dirty="0"/>
              <a:t> Upanishad</a:t>
            </a:r>
            <a:r>
              <a:rPr lang="en-US" sz="2400" dirty="0"/>
              <a:t> makes a big deal about trees.”</a:t>
            </a:r>
          </a:p>
        </p:txBody>
      </p:sp>
    </p:spTree>
    <p:extLst>
      <p:ext uri="{BB962C8B-B14F-4D97-AF65-F5344CB8AC3E}">
        <p14:creationId xmlns:p14="http://schemas.microsoft.com/office/powerpoint/2010/main" val="125539129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6C9BA-D0B5-C14D-8F89-2490D62D6A5B}"/>
              </a:ext>
            </a:extLst>
          </p:cNvPr>
          <p:cNvSpPr>
            <a:spLocks noGrp="1"/>
          </p:cNvSpPr>
          <p:nvPr>
            <p:ph type="title"/>
          </p:nvPr>
        </p:nvSpPr>
        <p:spPr/>
        <p:txBody>
          <a:bodyPr/>
          <a:lstStyle/>
          <a:p>
            <a:r>
              <a:rPr lang="en-US" dirty="0"/>
              <a:t>Three Characteristics of Existence (</a:t>
            </a:r>
            <a:r>
              <a:rPr lang="en-US" i="1" dirty="0"/>
              <a:t>anicca)</a:t>
            </a:r>
            <a:endParaRPr lang="en-US" dirty="0"/>
          </a:p>
        </p:txBody>
      </p:sp>
      <p:sp>
        <p:nvSpPr>
          <p:cNvPr id="3" name="Content Placeholder 2">
            <a:extLst>
              <a:ext uri="{FF2B5EF4-FFF2-40B4-BE49-F238E27FC236}">
                <a16:creationId xmlns:a16="http://schemas.microsoft.com/office/drawing/2014/main" id="{47027AB1-8FF1-9F4A-95F0-BAD36DA29285}"/>
              </a:ext>
            </a:extLst>
          </p:cNvPr>
          <p:cNvSpPr>
            <a:spLocks noGrp="1"/>
          </p:cNvSpPr>
          <p:nvPr>
            <p:ph idx="1"/>
          </p:nvPr>
        </p:nvSpPr>
        <p:spPr>
          <a:xfrm>
            <a:off x="1177197" y="2504781"/>
            <a:ext cx="8810865" cy="2256692"/>
          </a:xfrm>
        </p:spPr>
        <p:txBody>
          <a:bodyPr>
            <a:normAutofit/>
          </a:bodyPr>
          <a:lstStyle/>
          <a:p>
            <a:pPr marL="0" indent="0">
              <a:buNone/>
            </a:pPr>
            <a:r>
              <a:rPr lang="en-US" sz="2400" dirty="0"/>
              <a:t>“All conditioned things are </a:t>
            </a:r>
            <a:r>
              <a:rPr lang="en-US" sz="2400" i="1" dirty="0"/>
              <a:t>anicca</a:t>
            </a:r>
            <a:r>
              <a:rPr lang="en-US" sz="2400" dirty="0"/>
              <a:t> (impermanent).” </a:t>
            </a:r>
          </a:p>
          <a:p>
            <a:pPr marL="0" indent="0">
              <a:buNone/>
            </a:pPr>
            <a:r>
              <a:rPr lang="en-US" sz="2400" dirty="0"/>
              <a:t>Seeing this with wisdom, </a:t>
            </a:r>
          </a:p>
          <a:p>
            <a:pPr marL="0" indent="0">
              <a:buNone/>
            </a:pPr>
            <a:r>
              <a:rPr lang="en-US" sz="2400" dirty="0"/>
              <a:t>One becomes disenchanted with </a:t>
            </a:r>
            <a:r>
              <a:rPr lang="en-US" sz="2400" i="1" dirty="0"/>
              <a:t>dukkha</a:t>
            </a:r>
            <a:r>
              <a:rPr lang="en-US" sz="2400" dirty="0"/>
              <a:t> (unsatisfactoriness). </a:t>
            </a:r>
          </a:p>
          <a:p>
            <a:pPr marL="0" indent="0">
              <a:buNone/>
            </a:pPr>
            <a:r>
              <a:rPr lang="en-US" sz="2400" dirty="0"/>
              <a:t>This is the path to purification. </a:t>
            </a:r>
            <a:r>
              <a:rPr lang="en-US" sz="2400" dirty="0" err="1"/>
              <a:t>Dhp</a:t>
            </a:r>
            <a:r>
              <a:rPr lang="en-US" sz="2400" dirty="0"/>
              <a:t>. 277</a:t>
            </a:r>
          </a:p>
        </p:txBody>
      </p:sp>
    </p:spTree>
    <p:extLst>
      <p:ext uri="{BB962C8B-B14F-4D97-AF65-F5344CB8AC3E}">
        <p14:creationId xmlns:p14="http://schemas.microsoft.com/office/powerpoint/2010/main" val="25518230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6C9BA-D0B5-C14D-8F89-2490D62D6A5B}"/>
              </a:ext>
            </a:extLst>
          </p:cNvPr>
          <p:cNvSpPr>
            <a:spLocks noGrp="1"/>
          </p:cNvSpPr>
          <p:nvPr>
            <p:ph type="title"/>
          </p:nvPr>
        </p:nvSpPr>
        <p:spPr/>
        <p:txBody>
          <a:bodyPr/>
          <a:lstStyle/>
          <a:p>
            <a:r>
              <a:rPr lang="en-US" dirty="0"/>
              <a:t>Three Characteristics of Existence (</a:t>
            </a:r>
            <a:r>
              <a:rPr lang="en-US" i="1" dirty="0"/>
              <a:t>dukkha)</a:t>
            </a:r>
            <a:endParaRPr lang="en-US" dirty="0"/>
          </a:p>
        </p:txBody>
      </p:sp>
      <p:sp>
        <p:nvSpPr>
          <p:cNvPr id="3" name="Content Placeholder 2">
            <a:extLst>
              <a:ext uri="{FF2B5EF4-FFF2-40B4-BE49-F238E27FC236}">
                <a16:creationId xmlns:a16="http://schemas.microsoft.com/office/drawing/2014/main" id="{47027AB1-8FF1-9F4A-95F0-BAD36DA29285}"/>
              </a:ext>
            </a:extLst>
          </p:cNvPr>
          <p:cNvSpPr>
            <a:spLocks noGrp="1"/>
          </p:cNvSpPr>
          <p:nvPr>
            <p:ph idx="1"/>
          </p:nvPr>
        </p:nvSpPr>
        <p:spPr>
          <a:xfrm>
            <a:off x="1001351" y="2561492"/>
            <a:ext cx="8986711" cy="2809800"/>
          </a:xfrm>
        </p:spPr>
        <p:txBody>
          <a:bodyPr>
            <a:normAutofit/>
          </a:bodyPr>
          <a:lstStyle/>
          <a:p>
            <a:pPr marL="0" indent="0">
              <a:buNone/>
            </a:pPr>
            <a:r>
              <a:rPr lang="en-US" sz="2400" dirty="0"/>
              <a:t>“All conditioned things are </a:t>
            </a:r>
            <a:r>
              <a:rPr lang="en-US" sz="2400" i="1" dirty="0"/>
              <a:t>dukkha</a:t>
            </a:r>
            <a:r>
              <a:rPr lang="en-US" sz="2400" dirty="0"/>
              <a:t> (unsatisfactoriness).” </a:t>
            </a:r>
          </a:p>
          <a:p>
            <a:pPr marL="0" indent="0">
              <a:buNone/>
            </a:pPr>
            <a:r>
              <a:rPr lang="en-US" sz="2400" dirty="0"/>
              <a:t>Seeing this with wisdom, </a:t>
            </a:r>
          </a:p>
          <a:p>
            <a:pPr marL="0" indent="0">
              <a:buNone/>
            </a:pPr>
            <a:r>
              <a:rPr lang="en-US" sz="2400" dirty="0"/>
              <a:t>One becomes disenchanted with </a:t>
            </a:r>
            <a:r>
              <a:rPr lang="en-US" sz="2400" i="1" dirty="0"/>
              <a:t>dukkha</a:t>
            </a:r>
            <a:r>
              <a:rPr lang="en-US" sz="2400" dirty="0"/>
              <a:t> (unsatisfactoriness). </a:t>
            </a:r>
          </a:p>
          <a:p>
            <a:pPr marL="0" indent="0">
              <a:buNone/>
            </a:pPr>
            <a:r>
              <a:rPr lang="en-US" sz="2400" dirty="0"/>
              <a:t>This is the path to purification. (278) </a:t>
            </a:r>
          </a:p>
        </p:txBody>
      </p:sp>
    </p:spTree>
    <p:extLst>
      <p:ext uri="{BB962C8B-B14F-4D97-AF65-F5344CB8AC3E}">
        <p14:creationId xmlns:p14="http://schemas.microsoft.com/office/powerpoint/2010/main" val="23098570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6C9BA-D0B5-C14D-8F89-2490D62D6A5B}"/>
              </a:ext>
            </a:extLst>
          </p:cNvPr>
          <p:cNvSpPr>
            <a:spLocks noGrp="1"/>
          </p:cNvSpPr>
          <p:nvPr>
            <p:ph type="title"/>
          </p:nvPr>
        </p:nvSpPr>
        <p:spPr/>
        <p:txBody>
          <a:bodyPr/>
          <a:lstStyle/>
          <a:p>
            <a:r>
              <a:rPr lang="en-US" dirty="0"/>
              <a:t>Three Characteristics of Existence (</a:t>
            </a:r>
            <a:r>
              <a:rPr lang="en-US" i="1" dirty="0"/>
              <a:t>anattā)</a:t>
            </a:r>
            <a:endParaRPr lang="en-US" dirty="0"/>
          </a:p>
        </p:txBody>
      </p:sp>
      <p:sp>
        <p:nvSpPr>
          <p:cNvPr id="3" name="Content Placeholder 2">
            <a:extLst>
              <a:ext uri="{FF2B5EF4-FFF2-40B4-BE49-F238E27FC236}">
                <a16:creationId xmlns:a16="http://schemas.microsoft.com/office/drawing/2014/main" id="{47027AB1-8FF1-9F4A-95F0-BAD36DA29285}"/>
              </a:ext>
            </a:extLst>
          </p:cNvPr>
          <p:cNvSpPr>
            <a:spLocks noGrp="1"/>
          </p:cNvSpPr>
          <p:nvPr>
            <p:ph idx="1"/>
          </p:nvPr>
        </p:nvSpPr>
        <p:spPr>
          <a:xfrm>
            <a:off x="1036525" y="2461848"/>
            <a:ext cx="9232892" cy="2813538"/>
          </a:xfrm>
        </p:spPr>
        <p:txBody>
          <a:bodyPr>
            <a:normAutofit/>
          </a:bodyPr>
          <a:lstStyle/>
          <a:p>
            <a:pPr marL="0" indent="0">
              <a:buNone/>
            </a:pPr>
            <a:r>
              <a:rPr lang="en-US" sz="2400" dirty="0"/>
              <a:t>“All things are </a:t>
            </a:r>
            <a:r>
              <a:rPr lang="en-US" sz="2400" i="1" dirty="0"/>
              <a:t>anattā</a:t>
            </a:r>
            <a:r>
              <a:rPr lang="en-US" sz="2400" dirty="0"/>
              <a:t> (not-self).” </a:t>
            </a:r>
          </a:p>
          <a:p>
            <a:pPr marL="0" indent="0">
              <a:buNone/>
            </a:pPr>
            <a:r>
              <a:rPr lang="en-US" sz="2400" dirty="0"/>
              <a:t>Seeing this with wisdom, </a:t>
            </a:r>
          </a:p>
          <a:p>
            <a:pPr marL="0" indent="0">
              <a:buNone/>
            </a:pPr>
            <a:r>
              <a:rPr lang="en-US" sz="2400" dirty="0"/>
              <a:t>One becomes disenchanted with dukkha (unsatisfactoriness). </a:t>
            </a:r>
          </a:p>
          <a:p>
            <a:pPr marL="0" indent="0">
              <a:buNone/>
            </a:pPr>
            <a:r>
              <a:rPr lang="en-US" sz="2400" dirty="0"/>
              <a:t>This is the path to purification. (279)</a:t>
            </a:r>
          </a:p>
        </p:txBody>
      </p:sp>
    </p:spTree>
    <p:extLst>
      <p:ext uri="{BB962C8B-B14F-4D97-AF65-F5344CB8AC3E}">
        <p14:creationId xmlns:p14="http://schemas.microsoft.com/office/powerpoint/2010/main" val="6869985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95EAA-7153-4D48-A149-70CA9D0037C7}"/>
              </a:ext>
            </a:extLst>
          </p:cNvPr>
          <p:cNvSpPr>
            <a:spLocks noGrp="1"/>
          </p:cNvSpPr>
          <p:nvPr>
            <p:ph type="title"/>
          </p:nvPr>
        </p:nvSpPr>
        <p:spPr/>
        <p:txBody>
          <a:bodyPr/>
          <a:lstStyle/>
          <a:p>
            <a:r>
              <a:rPr lang="en-US" dirty="0"/>
              <a:t>Anālayo</a:t>
            </a:r>
          </a:p>
        </p:txBody>
      </p:sp>
      <p:sp>
        <p:nvSpPr>
          <p:cNvPr id="3" name="Content Placeholder 2">
            <a:extLst>
              <a:ext uri="{FF2B5EF4-FFF2-40B4-BE49-F238E27FC236}">
                <a16:creationId xmlns:a16="http://schemas.microsoft.com/office/drawing/2014/main" id="{FB5537B7-2EC9-4F4A-B0C8-971E5BDE1718}"/>
              </a:ext>
            </a:extLst>
          </p:cNvPr>
          <p:cNvSpPr>
            <a:spLocks noGrp="1"/>
          </p:cNvSpPr>
          <p:nvPr>
            <p:ph idx="1"/>
          </p:nvPr>
        </p:nvSpPr>
        <p:spPr/>
        <p:txBody>
          <a:bodyPr/>
          <a:lstStyle/>
          <a:p>
            <a:pPr marL="0" indent="0">
              <a:buNone/>
            </a:pPr>
            <a:r>
              <a:rPr lang="en-US" sz="2400" dirty="0"/>
              <a:t>Anālayo refers to </a:t>
            </a:r>
            <a:r>
              <a:rPr lang="en-US" sz="2400" dirty="0" err="1"/>
              <a:t>Ñāṇananda’s</a:t>
            </a:r>
            <a:r>
              <a:rPr lang="en-US" sz="2400" dirty="0"/>
              <a:t> ground-breaking study, </a:t>
            </a:r>
            <a:r>
              <a:rPr lang="en-US" sz="2400" i="1" dirty="0"/>
              <a:t>The Heart of Buddhist Meditation</a:t>
            </a:r>
            <a:r>
              <a:rPr lang="en-US" sz="2400" dirty="0"/>
              <a:t>, which placed a spotlight on what he called “bare attention” as a “key to the distinctive method of </a:t>
            </a:r>
            <a:r>
              <a:rPr lang="en-US" sz="2400" i="1" dirty="0"/>
              <a:t>Satipaṭṭhāna</a:t>
            </a:r>
            <a:r>
              <a:rPr lang="en-US" sz="2400" dirty="0"/>
              <a:t>.” According to his explanation: </a:t>
            </a:r>
          </a:p>
          <a:p>
            <a:pPr marL="0" indent="0">
              <a:buNone/>
            </a:pPr>
            <a:endParaRPr lang="en-US" dirty="0"/>
          </a:p>
        </p:txBody>
      </p:sp>
    </p:spTree>
    <p:extLst>
      <p:ext uri="{BB962C8B-B14F-4D97-AF65-F5344CB8AC3E}">
        <p14:creationId xmlns:p14="http://schemas.microsoft.com/office/powerpoint/2010/main" val="10940950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95EAA-7153-4D48-A149-70CA9D0037C7}"/>
              </a:ext>
            </a:extLst>
          </p:cNvPr>
          <p:cNvSpPr>
            <a:spLocks noGrp="1"/>
          </p:cNvSpPr>
          <p:nvPr>
            <p:ph type="title"/>
          </p:nvPr>
        </p:nvSpPr>
        <p:spPr/>
        <p:txBody>
          <a:bodyPr/>
          <a:lstStyle/>
          <a:p>
            <a:r>
              <a:rPr lang="en-US" dirty="0"/>
              <a:t>Anālayo (Continued)</a:t>
            </a:r>
          </a:p>
        </p:txBody>
      </p:sp>
      <p:sp>
        <p:nvSpPr>
          <p:cNvPr id="3" name="Content Placeholder 2">
            <a:extLst>
              <a:ext uri="{FF2B5EF4-FFF2-40B4-BE49-F238E27FC236}">
                <a16:creationId xmlns:a16="http://schemas.microsoft.com/office/drawing/2014/main" id="{FB5537B7-2EC9-4F4A-B0C8-971E5BDE1718}"/>
              </a:ext>
            </a:extLst>
          </p:cNvPr>
          <p:cNvSpPr>
            <a:spLocks noGrp="1"/>
          </p:cNvSpPr>
          <p:nvPr>
            <p:ph idx="1"/>
          </p:nvPr>
        </p:nvSpPr>
        <p:spPr>
          <a:xfrm>
            <a:off x="719997" y="2649415"/>
            <a:ext cx="10728325" cy="2708031"/>
          </a:xfrm>
        </p:spPr>
        <p:txBody>
          <a:bodyPr>
            <a:normAutofit/>
          </a:bodyPr>
          <a:lstStyle/>
          <a:p>
            <a:pPr marL="0" indent="0">
              <a:buNone/>
            </a:pPr>
            <a:r>
              <a:rPr lang="en-US" sz="2400" dirty="0"/>
              <a:t>Bare Attention is the clear and single-minded awareness of what actually happens to us and in us, at the successive moments of perception. It is called ‘bare’, because it attends just to the bare facts of a perception as presented either through the five physical senses or through the mind which, for Buddhist thought, constitutes the sixth sense. </a:t>
            </a:r>
          </a:p>
          <a:p>
            <a:pPr marL="0" indent="0">
              <a:buNone/>
            </a:pPr>
            <a:endParaRPr lang="en-US" dirty="0"/>
          </a:p>
        </p:txBody>
      </p:sp>
    </p:spTree>
    <p:extLst>
      <p:ext uri="{BB962C8B-B14F-4D97-AF65-F5344CB8AC3E}">
        <p14:creationId xmlns:p14="http://schemas.microsoft.com/office/powerpoint/2010/main" val="1063092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B9ECB-73B8-DC48-99C0-FDF39962E569}"/>
              </a:ext>
            </a:extLst>
          </p:cNvPr>
          <p:cNvSpPr>
            <a:spLocks noGrp="1"/>
          </p:cNvSpPr>
          <p:nvPr>
            <p:ph type="title"/>
          </p:nvPr>
        </p:nvSpPr>
        <p:spPr/>
        <p:txBody>
          <a:bodyPr/>
          <a:lstStyle/>
          <a:p>
            <a:r>
              <a:rPr lang="en-US" dirty="0"/>
              <a:t>Emptiness (</a:t>
            </a:r>
            <a:r>
              <a:rPr lang="en-US" i="1" dirty="0" err="1"/>
              <a:t>suññatā</a:t>
            </a:r>
            <a:r>
              <a:rPr lang="en-US" dirty="0"/>
              <a:t>)</a:t>
            </a:r>
          </a:p>
        </p:txBody>
      </p:sp>
      <p:sp>
        <p:nvSpPr>
          <p:cNvPr id="3" name="Content Placeholder 2">
            <a:extLst>
              <a:ext uri="{FF2B5EF4-FFF2-40B4-BE49-F238E27FC236}">
                <a16:creationId xmlns:a16="http://schemas.microsoft.com/office/drawing/2014/main" id="{B29CE33B-A1BA-DF43-BEE5-3EAF3E2A8BB9}"/>
              </a:ext>
            </a:extLst>
          </p:cNvPr>
          <p:cNvSpPr>
            <a:spLocks noGrp="1"/>
          </p:cNvSpPr>
          <p:nvPr>
            <p:ph idx="1"/>
          </p:nvPr>
        </p:nvSpPr>
        <p:spPr>
          <a:xfrm>
            <a:off x="719997" y="2906919"/>
            <a:ext cx="10728325" cy="1854554"/>
          </a:xfrm>
        </p:spPr>
        <p:txBody>
          <a:bodyPr>
            <a:normAutofit/>
          </a:bodyPr>
          <a:lstStyle/>
          <a:p>
            <a:pPr marL="0" indent="0">
              <a:buNone/>
            </a:pPr>
            <a:r>
              <a:rPr lang="en-US" sz="2400" i="1" dirty="0"/>
              <a:t>Thus, the bhikkhu regards it as empty of what is not there, but as to what remains there the bhikkhu understands that which is present thus: ‘This is present.’ Thus, Ānanda, this too is the bhikkhu’s genuine, undistorted, pure descent into emptiness</a:t>
            </a:r>
          </a:p>
        </p:txBody>
      </p:sp>
    </p:spTree>
    <p:extLst>
      <p:ext uri="{BB962C8B-B14F-4D97-AF65-F5344CB8AC3E}">
        <p14:creationId xmlns:p14="http://schemas.microsoft.com/office/powerpoint/2010/main" val="28887710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ADD8B-00CD-954B-8FB3-BD2FA4609FD2}"/>
              </a:ext>
            </a:extLst>
          </p:cNvPr>
          <p:cNvSpPr>
            <a:spLocks noGrp="1"/>
          </p:cNvSpPr>
          <p:nvPr>
            <p:ph type="title"/>
          </p:nvPr>
        </p:nvSpPr>
        <p:spPr/>
        <p:txBody>
          <a:bodyPr/>
          <a:lstStyle/>
          <a:p>
            <a:r>
              <a:rPr lang="en-US" dirty="0" err="1"/>
              <a:t>Anālayo’s</a:t>
            </a:r>
            <a:r>
              <a:rPr lang="en-US" dirty="0"/>
              <a:t> Conclusion</a:t>
            </a:r>
            <a:br>
              <a:rPr lang="en-US" dirty="0"/>
            </a:br>
            <a:endParaRPr lang="en-US" dirty="0"/>
          </a:p>
        </p:txBody>
      </p:sp>
      <p:sp>
        <p:nvSpPr>
          <p:cNvPr id="3" name="Content Placeholder 2">
            <a:extLst>
              <a:ext uri="{FF2B5EF4-FFF2-40B4-BE49-F238E27FC236}">
                <a16:creationId xmlns:a16="http://schemas.microsoft.com/office/drawing/2014/main" id="{EB64E39A-03AD-AF4A-9E37-4A259099E63C}"/>
              </a:ext>
            </a:extLst>
          </p:cNvPr>
          <p:cNvSpPr>
            <a:spLocks noGrp="1"/>
          </p:cNvSpPr>
          <p:nvPr>
            <p:ph idx="1"/>
          </p:nvPr>
        </p:nvSpPr>
        <p:spPr>
          <a:xfrm>
            <a:off x="720000" y="2342308"/>
            <a:ext cx="10728325" cy="3227375"/>
          </a:xfrm>
        </p:spPr>
        <p:txBody>
          <a:bodyPr>
            <a:normAutofit/>
          </a:bodyPr>
          <a:lstStyle/>
          <a:p>
            <a:pPr marL="0" indent="0">
              <a:buNone/>
            </a:pPr>
            <a:r>
              <a:rPr lang="en-US" sz="2400" dirty="0"/>
              <a:t>The main implication of this instruction seems to be that one should remain aware of bare experience and limit one’s mental processing to just that bare act of cognizing. Through such staying present with awareness of experience, the proliferations that usually arise can be avoided. One should just be aware of seeing forms, without all the mental chatter that such seeing normally arouses. In the same way one should just remain aware in relation to the other senses.</a:t>
            </a:r>
          </a:p>
        </p:txBody>
      </p:sp>
    </p:spTree>
    <p:extLst>
      <p:ext uri="{BB962C8B-B14F-4D97-AF65-F5344CB8AC3E}">
        <p14:creationId xmlns:p14="http://schemas.microsoft.com/office/powerpoint/2010/main" val="1282343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92BA1-0245-1949-950D-363819693E8A}"/>
              </a:ext>
            </a:extLst>
          </p:cNvPr>
          <p:cNvSpPr>
            <a:spLocks noGrp="1"/>
          </p:cNvSpPr>
          <p:nvPr>
            <p:ph type="title"/>
          </p:nvPr>
        </p:nvSpPr>
        <p:spPr>
          <a:xfrm>
            <a:off x="720000" y="619200"/>
            <a:ext cx="10728322" cy="831913"/>
          </a:xfrm>
        </p:spPr>
        <p:txBody>
          <a:bodyPr/>
          <a:lstStyle/>
          <a:p>
            <a:r>
              <a:rPr lang="en-US" dirty="0"/>
              <a:t>From </a:t>
            </a:r>
            <a:r>
              <a:rPr lang="en-US" i="1" dirty="0" err="1"/>
              <a:t>Bṛhadāraṇyaka</a:t>
            </a:r>
            <a:r>
              <a:rPr lang="en-US" i="1" dirty="0"/>
              <a:t> </a:t>
            </a:r>
            <a:r>
              <a:rPr lang="en-US" i="1" dirty="0" err="1"/>
              <a:t>Upaniṣad</a:t>
            </a:r>
            <a:r>
              <a:rPr lang="en-US" i="1" dirty="0"/>
              <a:t>, </a:t>
            </a:r>
            <a:r>
              <a:rPr lang="en-US" dirty="0"/>
              <a:t>Chapter 3.9</a:t>
            </a:r>
          </a:p>
        </p:txBody>
      </p:sp>
      <p:sp>
        <p:nvSpPr>
          <p:cNvPr id="3" name="Content Placeholder 2">
            <a:extLst>
              <a:ext uri="{FF2B5EF4-FFF2-40B4-BE49-F238E27FC236}">
                <a16:creationId xmlns:a16="http://schemas.microsoft.com/office/drawing/2014/main" id="{64D9BF0B-E673-8D44-876E-90CB5081C523}"/>
              </a:ext>
            </a:extLst>
          </p:cNvPr>
          <p:cNvSpPr>
            <a:spLocks noGrp="1"/>
          </p:cNvSpPr>
          <p:nvPr>
            <p:ph idx="1"/>
          </p:nvPr>
        </p:nvSpPr>
        <p:spPr>
          <a:xfrm>
            <a:off x="731837" y="2276061"/>
            <a:ext cx="10728325" cy="3677478"/>
          </a:xfrm>
        </p:spPr>
        <p:txBody>
          <a:bodyPr>
            <a:normAutofit/>
          </a:bodyPr>
          <a:lstStyle/>
          <a:p>
            <a:pPr marL="0" indent="0">
              <a:buNone/>
            </a:pPr>
            <a:r>
              <a:rPr lang="en-US" sz="2400" dirty="0"/>
              <a:t>(1) As a large tree, so indeed is a man. (This is) true. His hair is its leaves, his skin its outer bark.</a:t>
            </a:r>
          </a:p>
          <a:p>
            <a:pPr marL="0" indent="0">
              <a:buNone/>
            </a:pPr>
            <a:r>
              <a:rPr lang="en-US" sz="2400" dirty="0"/>
              <a:t>(2) It is from his skin that blood flows, and from the bark sap. Therefore, when a man is wounded, blood flows, as sap from a tree that is injured.</a:t>
            </a:r>
          </a:p>
          <a:p>
            <a:pPr marL="0" indent="0">
              <a:buNone/>
            </a:pPr>
            <a:r>
              <a:rPr lang="en-US" sz="2400" dirty="0"/>
              <a:t>(3) His flesh is its inner bark, and his sinews its innermost layer of bark; it is tough. His bones lie under, as does its wood; his marrow is comparable to its pith.</a:t>
            </a:r>
          </a:p>
        </p:txBody>
      </p:sp>
    </p:spTree>
    <p:extLst>
      <p:ext uri="{BB962C8B-B14F-4D97-AF65-F5344CB8AC3E}">
        <p14:creationId xmlns:p14="http://schemas.microsoft.com/office/powerpoint/2010/main" val="3898901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92BA1-0245-1949-950D-363819693E8A}"/>
              </a:ext>
            </a:extLst>
          </p:cNvPr>
          <p:cNvSpPr>
            <a:spLocks noGrp="1"/>
          </p:cNvSpPr>
          <p:nvPr>
            <p:ph type="title"/>
          </p:nvPr>
        </p:nvSpPr>
        <p:spPr>
          <a:xfrm>
            <a:off x="720000" y="619200"/>
            <a:ext cx="10728322" cy="831913"/>
          </a:xfrm>
        </p:spPr>
        <p:txBody>
          <a:bodyPr/>
          <a:lstStyle/>
          <a:p>
            <a:r>
              <a:rPr lang="en-US" dirty="0"/>
              <a:t>From </a:t>
            </a:r>
            <a:r>
              <a:rPr lang="en-US" i="1" dirty="0" err="1"/>
              <a:t>Bṛhadāraṇyaka</a:t>
            </a:r>
            <a:r>
              <a:rPr lang="en-US" i="1" dirty="0"/>
              <a:t> </a:t>
            </a:r>
            <a:r>
              <a:rPr lang="en-US" i="1" dirty="0" err="1"/>
              <a:t>Upaniṣad</a:t>
            </a:r>
            <a:r>
              <a:rPr lang="en-US" i="1" dirty="0"/>
              <a:t>, </a:t>
            </a:r>
            <a:r>
              <a:rPr lang="en-US" dirty="0"/>
              <a:t>Chapter 3.9 (continued)</a:t>
            </a:r>
          </a:p>
        </p:txBody>
      </p:sp>
      <p:sp>
        <p:nvSpPr>
          <p:cNvPr id="3" name="Content Placeholder 2">
            <a:extLst>
              <a:ext uri="{FF2B5EF4-FFF2-40B4-BE49-F238E27FC236}">
                <a16:creationId xmlns:a16="http://schemas.microsoft.com/office/drawing/2014/main" id="{64D9BF0B-E673-8D44-876E-90CB5081C523}"/>
              </a:ext>
            </a:extLst>
          </p:cNvPr>
          <p:cNvSpPr>
            <a:spLocks noGrp="1"/>
          </p:cNvSpPr>
          <p:nvPr>
            <p:ph idx="1"/>
          </p:nvPr>
        </p:nvSpPr>
        <p:spPr>
          <a:xfrm>
            <a:off x="720000" y="2445026"/>
            <a:ext cx="10728325" cy="4065104"/>
          </a:xfrm>
        </p:spPr>
        <p:txBody>
          <a:bodyPr>
            <a:normAutofit/>
          </a:bodyPr>
          <a:lstStyle/>
          <a:p>
            <a:pPr marL="0" indent="0">
              <a:buNone/>
            </a:pPr>
            <a:r>
              <a:rPr lang="en-US" sz="2400" dirty="0"/>
              <a:t>(4) If a tree, after it is felled, springs again from its root in a newer form, from what root does man spring forth after he is cut off by death?</a:t>
            </a:r>
          </a:p>
          <a:p>
            <a:pPr marL="0" indent="0">
              <a:buNone/>
            </a:pPr>
            <a:r>
              <a:rPr lang="en-US" sz="2400" dirty="0"/>
              <a:t>(5) Do not say, 'From the seed,’ (for) it is produced in a living man. A tree springs also from the seed; after it is dead it certainly springs again (from the seed as well).</a:t>
            </a:r>
          </a:p>
          <a:p>
            <a:pPr marL="0" indent="0">
              <a:buNone/>
            </a:pPr>
            <a:r>
              <a:rPr lang="en-US" sz="2400" dirty="0"/>
              <a:t>(6) If a tree is pulled out with its root, it no more sprouts, From what root does a mortal spring forth after he is cut off by death?</a:t>
            </a:r>
          </a:p>
          <a:p>
            <a:pPr marL="0" indent="0">
              <a:buNone/>
            </a:pPr>
            <a:endParaRPr lang="en-US" sz="2400" dirty="0"/>
          </a:p>
        </p:txBody>
      </p:sp>
    </p:spTree>
    <p:extLst>
      <p:ext uri="{BB962C8B-B14F-4D97-AF65-F5344CB8AC3E}">
        <p14:creationId xmlns:p14="http://schemas.microsoft.com/office/powerpoint/2010/main" val="800821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BA2104-5016-0544-87A1-DDE8A2B0A7F8}"/>
              </a:ext>
            </a:extLst>
          </p:cNvPr>
          <p:cNvSpPr>
            <a:spLocks noGrp="1"/>
          </p:cNvSpPr>
          <p:nvPr>
            <p:ph idx="1"/>
          </p:nvPr>
        </p:nvSpPr>
        <p:spPr>
          <a:xfrm>
            <a:off x="719997" y="2330726"/>
            <a:ext cx="10728325" cy="2196547"/>
          </a:xfrm>
        </p:spPr>
        <p:txBody>
          <a:bodyPr>
            <a:normAutofit/>
          </a:bodyPr>
          <a:lstStyle/>
          <a:p>
            <a:pPr marL="0" indent="0">
              <a:buNone/>
            </a:pPr>
            <a:r>
              <a:rPr lang="en-US" sz="2400" i="1" dirty="0"/>
              <a:t>Then, at that time, </a:t>
            </a:r>
            <a:r>
              <a:rPr lang="en-US" sz="2400" i="1" dirty="0" err="1"/>
              <a:t>Bāhiya</a:t>
            </a:r>
            <a:r>
              <a:rPr lang="en-US" sz="2400" i="1" dirty="0"/>
              <a:t> of the Bark Robe was living near </a:t>
            </a:r>
            <a:r>
              <a:rPr lang="en-US" sz="2400" i="1" dirty="0" err="1"/>
              <a:t>Suppāraka</a:t>
            </a:r>
            <a:r>
              <a:rPr lang="en-US" sz="2400" i="1" dirty="0"/>
              <a:t>, on the seashore, being respected, revered, honored, venerated, esteemed, in </a:t>
            </a:r>
            <a:r>
              <a:rPr lang="en-US" sz="2400" b="1" i="1" dirty="0"/>
              <a:t>receipt of robes, alms food, lodging, and medicinal requisites as a support during sickness.</a:t>
            </a:r>
          </a:p>
        </p:txBody>
      </p:sp>
    </p:spTree>
    <p:extLst>
      <p:ext uri="{BB962C8B-B14F-4D97-AF65-F5344CB8AC3E}">
        <p14:creationId xmlns:p14="http://schemas.microsoft.com/office/powerpoint/2010/main" val="837994367"/>
      </p:ext>
    </p:extLst>
  </p:cSld>
  <p:clrMapOvr>
    <a:masterClrMapping/>
  </p:clrMapOvr>
</p:sld>
</file>

<file path=ppt/theme/theme1.xml><?xml version="1.0" encoding="utf-8"?>
<a:theme xmlns:a="http://schemas.openxmlformats.org/drawingml/2006/main" name="BlobVTI">
  <a:themeElements>
    <a:clrScheme name="AnalogousFromDarkSeedLeftStep">
      <a:dk1>
        <a:srgbClr val="000000"/>
      </a:dk1>
      <a:lt1>
        <a:srgbClr val="FFFFFF"/>
      </a:lt1>
      <a:dk2>
        <a:srgbClr val="1B282F"/>
      </a:dk2>
      <a:lt2>
        <a:srgbClr val="F0F3F0"/>
      </a:lt2>
      <a:accent1>
        <a:srgbClr val="E729E5"/>
      </a:accent1>
      <a:accent2>
        <a:srgbClr val="8817D5"/>
      </a:accent2>
      <a:accent3>
        <a:srgbClr val="4C2BE7"/>
      </a:accent3>
      <a:accent4>
        <a:srgbClr val="1745D5"/>
      </a:accent4>
      <a:accent5>
        <a:srgbClr val="29A6E7"/>
      </a:accent5>
      <a:accent6>
        <a:srgbClr val="15C0B4"/>
      </a:accent6>
      <a:hlink>
        <a:srgbClr val="3F7EBF"/>
      </a:hlink>
      <a:folHlink>
        <a:srgbClr val="7F7F7F"/>
      </a:folHlink>
    </a:clrScheme>
    <a:fontScheme name="Blob">
      <a:majorFont>
        <a:latin typeface="Rockwell Nova Light"/>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441</TotalTime>
  <Words>3991</Words>
  <Application>Microsoft Macintosh PowerPoint</Application>
  <PresentationFormat>Widescreen</PresentationFormat>
  <Paragraphs>136</Paragraphs>
  <Slides>66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66</vt:i4>
      </vt:variant>
    </vt:vector>
  </HeadingPairs>
  <TitlesOfParts>
    <vt:vector size="71" baseType="lpstr">
      <vt:lpstr>Arial</vt:lpstr>
      <vt:lpstr>Avenir Next LT Pro</vt:lpstr>
      <vt:lpstr>Rockwell Nova Light</vt:lpstr>
      <vt:lpstr>The Hand Extrablack</vt:lpstr>
      <vt:lpstr>BlobVTI</vt:lpstr>
      <vt:lpstr>Udana 1.10 - The Bāhiya Sutta</vt:lpstr>
      <vt:lpstr>PowerPoint Presentation</vt:lpstr>
      <vt:lpstr>monastery</vt:lpstr>
      <vt:lpstr>PowerPoint Presentation</vt:lpstr>
      <vt:lpstr>Bāhiya of the Bark Robe</vt:lpstr>
      <vt:lpstr>Follower of the Bṛhadāraṇyaka Upanishad</vt:lpstr>
      <vt:lpstr>From Bṛhadāraṇyaka Upaniṣad, Chapter 3.9</vt:lpstr>
      <vt:lpstr>From Bṛhadāraṇyaka Upaniṣad, Chapter 3.9 (continued)</vt:lpstr>
      <vt:lpstr>PowerPoint Presentation</vt:lpstr>
      <vt:lpstr>Four Standard Requisites of a Wandering bhikkhu</vt:lpstr>
      <vt:lpstr>PowerPoint Presentation</vt:lpstr>
      <vt:lpstr>Arahant / arahat</vt:lpstr>
      <vt:lpstr>PowerPoint Presentation</vt:lpstr>
      <vt:lpstr>devatā</vt:lpstr>
      <vt:lpstr>The devata said this to Bāhiya of the Bark Robe:  </vt:lpstr>
      <vt:lpstr>Bāhiya then asked:</vt:lpstr>
      <vt:lpstr>The devata Answered:</vt:lpstr>
      <vt:lpstr>PowerPoint Presentation</vt:lpstr>
      <vt:lpstr>One Night Sojourn</vt:lpstr>
      <vt:lpstr>PowerPoint Presentation</vt:lpstr>
      <vt:lpstr>PowerPoint Presentation</vt:lpstr>
      <vt:lpstr>PowerPoint Presentation</vt:lpstr>
      <vt:lpstr>PowerPoint Presentation</vt:lpstr>
      <vt:lpstr> nāga </vt:lpstr>
      <vt:lpstr>PowerPoint Presentation</vt:lpstr>
      <vt:lpstr>PowerPoint Presentation</vt:lpstr>
      <vt:lpstr>PowerPoint Presentation</vt:lpstr>
      <vt:lpstr>Bāhiya Instruction </vt:lpstr>
      <vt:lpstr>Bāhiya Instruction </vt:lpstr>
      <vt:lpstr>Bāhiya Instruction </vt:lpstr>
      <vt:lpstr>Bāhiya Instruction </vt:lpstr>
      <vt:lpstr>Bāhiya Instruction </vt:lpstr>
      <vt:lpstr>Leigh Brasington </vt:lpstr>
      <vt:lpstr>Leigh Brasington  </vt:lpstr>
      <vt:lpstr>PowerPoint Presentation</vt:lpstr>
      <vt:lpstr>Leigh Brasington Explanation</vt:lpstr>
      <vt:lpstr>Leigh Brasington Explanation (Continued)</vt:lpstr>
      <vt:lpstr>Leigh Brasington Explanation (Continued)</vt:lpstr>
      <vt:lpstr>Maluṅkyaputta Instruction</vt:lpstr>
      <vt:lpstr>PowerPoint Presentation</vt:lpstr>
      <vt:lpstr>Bhikkhu Ānandajoti</vt:lpstr>
      <vt:lpstr>Leigh Brasington</vt:lpstr>
      <vt:lpstr>Leigh Brasington (Continued)</vt:lpstr>
      <vt:lpstr>Ñāṇananda</vt:lpstr>
      <vt:lpstr>Ñāṇananda (Continued)</vt:lpstr>
      <vt:lpstr>Leigh Brasingston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Themes of Our Most Recent Classes</vt:lpstr>
      <vt:lpstr>Conditionality</vt:lpstr>
      <vt:lpstr>dukkha</vt:lpstr>
      <vt:lpstr>dukkha (Continued)</vt:lpstr>
      <vt:lpstr>Three Characteristics of Existence (anicca)</vt:lpstr>
      <vt:lpstr>Three Characteristics of Existence (dukkha)</vt:lpstr>
      <vt:lpstr>Three Characteristics of Existence (anattā)</vt:lpstr>
      <vt:lpstr>Anālayo</vt:lpstr>
      <vt:lpstr>Anālayo (Continued)</vt:lpstr>
      <vt:lpstr>Emptiness (suññatā)</vt:lpstr>
      <vt:lpstr>Anālayo’s 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Udana 1.10 - The Bāhiya Sutta</dc:title>
  <dc:creator>Hardy Cook</dc:creator>
  <cp:lastModifiedBy>Hardy Cook</cp:lastModifiedBy>
  <cp:revision>38</cp:revision>
  <dcterms:created xsi:type="dcterms:W3CDTF">2020-12-30T17:40:47Z</dcterms:created>
  <dcterms:modified xsi:type="dcterms:W3CDTF">2021-01-07T18:44:11Z</dcterms:modified>
</cp:coreProperties>
</file>